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notesSlides/notesSlide37.xml" ContentType="application/vnd.openxmlformats-officedocument.presentationml.notesSlide+xml"/>
  <Override PartName="/ppt/tags/tag53.xml" ContentType="application/vnd.openxmlformats-officedocument.presentationml.tags+xml"/>
  <Override PartName="/ppt/notesSlides/notesSlide38.xml" ContentType="application/vnd.openxmlformats-officedocument.presentationml.notesSlide+xml"/>
  <Override PartName="/ppt/tags/tag54.xml" ContentType="application/vnd.openxmlformats-officedocument.presentationml.tags+xml"/>
  <Override PartName="/ppt/notesSlides/notesSlide39.xml" ContentType="application/vnd.openxmlformats-officedocument.presentationml.notesSlide+xml"/>
  <Override PartName="/ppt/tags/tag55.xml" ContentType="application/vnd.openxmlformats-officedocument.presentationml.tags+xml"/>
  <Override PartName="/ppt/notesSlides/notesSlide40.xml" ContentType="application/vnd.openxmlformats-officedocument.presentationml.notesSlide+xml"/>
  <Override PartName="/ppt/tags/tag56.xml" ContentType="application/vnd.openxmlformats-officedocument.presentationml.tags+xml"/>
  <Override PartName="/ppt/notesSlides/notesSlide41.xml" ContentType="application/vnd.openxmlformats-officedocument.presentationml.notesSlide+xml"/>
  <Override PartName="/ppt/tags/tag57.xml" ContentType="application/vnd.openxmlformats-officedocument.presentationml.tags+xml"/>
  <Override PartName="/ppt/notesSlides/notesSlide42.xml" ContentType="application/vnd.openxmlformats-officedocument.presentationml.notesSlide+xml"/>
  <Override PartName="/ppt/tags/tag58.xml" ContentType="application/vnd.openxmlformats-officedocument.presentationml.tags+xml"/>
  <Override PartName="/ppt/notesSlides/notesSlide43.xml" ContentType="application/vnd.openxmlformats-officedocument.presentationml.notesSlide+xml"/>
  <Override PartName="/ppt/tags/tag59.xml" ContentType="application/vnd.openxmlformats-officedocument.presentationml.tags+xml"/>
  <Override PartName="/ppt/notesSlides/notesSlide44.xml" ContentType="application/vnd.openxmlformats-officedocument.presentationml.notesSlide+xml"/>
  <Override PartName="/ppt/tags/tag60.xml" ContentType="application/vnd.openxmlformats-officedocument.presentationml.tags+xml"/>
  <Override PartName="/ppt/notesSlides/notesSlide45.xml" ContentType="application/vnd.openxmlformats-officedocument.presentationml.notesSlide+xml"/>
  <Override PartName="/ppt/tags/tag61.xml" ContentType="application/vnd.openxmlformats-officedocument.presentationml.tags+xml"/>
  <Override PartName="/ppt/notesSlides/notesSlide46.xml" ContentType="application/vnd.openxmlformats-officedocument.presentationml.notesSlide+xml"/>
  <Override PartName="/ppt/tags/tag62.xml" ContentType="application/vnd.openxmlformats-officedocument.presentationml.tags+xml"/>
  <Override PartName="/ppt/notesSlides/notesSlide47.xml" ContentType="application/vnd.openxmlformats-officedocument.presentationml.notesSlide+xml"/>
  <Override PartName="/ppt/tags/tag63.xml" ContentType="application/vnd.openxmlformats-officedocument.presentationml.tags+xml"/>
  <Override PartName="/ppt/notesSlides/notesSlide48.xml" ContentType="application/vnd.openxmlformats-officedocument.presentationml.notesSlide+xml"/>
  <Override PartName="/ppt/tags/tag64.xml" ContentType="application/vnd.openxmlformats-officedocument.presentationml.tags+xml"/>
  <Override PartName="/ppt/notesSlides/notesSlide49.xml" ContentType="application/vnd.openxmlformats-officedocument.presentationml.notesSlide+xml"/>
  <Override PartName="/ppt/tags/tag65.xml" ContentType="application/vnd.openxmlformats-officedocument.presentationml.tags+xml"/>
  <Override PartName="/ppt/notesSlides/notesSlide50.xml" ContentType="application/vnd.openxmlformats-officedocument.presentationml.notesSlide+xml"/>
  <Override PartName="/ppt/tags/tag66.xml" ContentType="application/vnd.openxmlformats-officedocument.presentationml.tags+xml"/>
  <Override PartName="/ppt/notesSlides/notesSlide51.xml" ContentType="application/vnd.openxmlformats-officedocument.presentationml.notesSlide+xml"/>
  <Override PartName="/ppt/tags/tag67.xml" ContentType="application/vnd.openxmlformats-officedocument.presentationml.tags+xml"/>
  <Override PartName="/ppt/notesSlides/notesSlide52.xml" ContentType="application/vnd.openxmlformats-officedocument.presentationml.notesSlide+xml"/>
  <Override PartName="/ppt/tags/tag68.xml" ContentType="application/vnd.openxmlformats-officedocument.presentationml.tags+xml"/>
  <Override PartName="/ppt/notesSlides/notesSlide53.xml" ContentType="application/vnd.openxmlformats-officedocument.presentationml.notesSlide+xml"/>
  <Override PartName="/ppt/tags/tag69.xml" ContentType="application/vnd.openxmlformats-officedocument.presentationml.tags+xml"/>
  <Override PartName="/ppt/notesSlides/notesSlide54.xml" ContentType="application/vnd.openxmlformats-officedocument.presentationml.notesSlide+xml"/>
  <Override PartName="/ppt/tags/tag70.xml" ContentType="application/vnd.openxmlformats-officedocument.presentationml.tags+xml"/>
  <Override PartName="/ppt/notesSlides/notesSlide55.xml" ContentType="application/vnd.openxmlformats-officedocument.presentationml.notesSlide+xml"/>
  <Override PartName="/ppt/tags/tag71.xml" ContentType="application/vnd.openxmlformats-officedocument.presentationml.tags+xml"/>
  <Override PartName="/ppt/notesSlides/notesSlide56.xml" ContentType="application/vnd.openxmlformats-officedocument.presentationml.notesSlide+xml"/>
  <Override PartName="/ppt/tags/tag72.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60"/>
  </p:notesMasterIdLst>
  <p:handoutMasterIdLst>
    <p:handoutMasterId r:id="rId61"/>
  </p:handoutMasterIdLst>
  <p:sldIdLst>
    <p:sldId id="285" r:id="rId2"/>
    <p:sldId id="286" r:id="rId3"/>
    <p:sldId id="287" r:id="rId4"/>
    <p:sldId id="288" r:id="rId5"/>
    <p:sldId id="289" r:id="rId6"/>
    <p:sldId id="290" r:id="rId7"/>
    <p:sldId id="291" r:id="rId8"/>
    <p:sldId id="292" r:id="rId9"/>
    <p:sldId id="340" r:id="rId10"/>
    <p:sldId id="341" r:id="rId11"/>
    <p:sldId id="343" r:id="rId12"/>
    <p:sldId id="342" r:id="rId13"/>
    <p:sldId id="293" r:id="rId14"/>
    <p:sldId id="294" r:id="rId15"/>
    <p:sldId id="295" r:id="rId16"/>
    <p:sldId id="296" r:id="rId17"/>
    <p:sldId id="344"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5" r:id="rId59"/>
  </p:sldIdLst>
  <p:sldSz cx="18288000" cy="10287000"/>
  <p:notesSz cx="7772400" cy="10058400"/>
  <p:custDataLst>
    <p:tags r:id="rId62"/>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5871" userDrawn="1">
          <p15:clr>
            <a:srgbClr val="A4A3A4"/>
          </p15:clr>
        </p15:guide>
        <p15:guide id="6" pos="408" userDrawn="1">
          <p15:clr>
            <a:srgbClr val="A4A3A4"/>
          </p15:clr>
        </p15:guide>
        <p15:guide id="7" orient="horz" pos="1380" userDrawn="1">
          <p15:clr>
            <a:srgbClr val="A4A3A4"/>
          </p15:clr>
        </p15:guide>
        <p15:guide id="8" orient="horz" pos="1652" userDrawn="1">
          <p15:clr>
            <a:srgbClr val="A4A3A4"/>
          </p15:clr>
        </p15:guide>
        <p15:guide id="9" orient="horz" pos="1743" userDrawn="1">
          <p15:clr>
            <a:srgbClr val="A4A3A4"/>
          </p15:clr>
        </p15:guide>
        <p15:guide id="10" orient="horz" pos="5553" userDrawn="1">
          <p15:clr>
            <a:srgbClr val="A4A3A4"/>
          </p15:clr>
        </p15:guide>
        <p15:guide id="11" orient="horz" pos="881" userDrawn="1">
          <p15:clr>
            <a:srgbClr val="A4A3A4"/>
          </p15:clr>
        </p15:guide>
        <p15:guide id="12" pos="3991" userDrawn="1">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C0C2"/>
    <a:srgbClr val="C74634"/>
    <a:srgbClr val="D1350F"/>
    <a:srgbClr val="FFFFFF"/>
    <a:srgbClr val="FDE8E3"/>
    <a:srgbClr val="572B16"/>
    <a:srgbClr val="A6A6A6"/>
    <a:srgbClr val="E0E2E1"/>
    <a:srgbClr val="D8E1E6"/>
    <a:srgbClr val="5A8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9" autoAdjust="0"/>
    <p:restoredTop sz="94434" autoAdjust="0"/>
  </p:normalViewPr>
  <p:slideViewPr>
    <p:cSldViewPr showGuides="1">
      <p:cViewPr varScale="1">
        <p:scale>
          <a:sx n="48" d="100"/>
          <a:sy n="48" d="100"/>
        </p:scale>
        <p:origin x="552" y="36"/>
      </p:cViewPr>
      <p:guideLst>
        <p:guide orient="horz" pos="5871"/>
        <p:guide pos="408"/>
        <p:guide orient="horz" pos="1380"/>
        <p:guide orient="horz" pos="1652"/>
        <p:guide orient="horz" pos="1743"/>
        <p:guide orient="horz" pos="5553"/>
        <p:guide orient="horz" pos="881"/>
        <p:guide pos="3991"/>
      </p:guideLst>
    </p:cSldViewPr>
  </p:slideViewPr>
  <p:outlineViewPr>
    <p:cViewPr>
      <p:scale>
        <a:sx n="33" d="100"/>
        <a:sy n="33" d="100"/>
      </p:scale>
      <p:origin x="0" y="-2316"/>
    </p:cViewPr>
  </p:outlineViewPr>
  <p:notesTextViewPr>
    <p:cViewPr>
      <p:scale>
        <a:sx n="100" d="100"/>
        <a:sy n="100" d="100"/>
      </p:scale>
      <p:origin x="0" y="0"/>
    </p:cViewPr>
  </p:notesTextViewPr>
  <p:sorterViewPr>
    <p:cViewPr>
      <p:scale>
        <a:sx n="66" d="100"/>
        <a:sy n="66" d="100"/>
      </p:scale>
      <p:origin x="0" y="-5100"/>
    </p:cViewPr>
  </p:sorterViewPr>
  <p:notesViewPr>
    <p:cSldViewPr showGuides="1">
      <p:cViewPr varScale="1">
        <p:scale>
          <a:sx n="49" d="100"/>
          <a:sy n="49" d="100"/>
        </p:scale>
        <p:origin x="2766" y="36"/>
      </p:cViewPr>
      <p:guideLst>
        <p:guide orient="horz" pos="2923"/>
        <p:guide orient="horz" pos="283"/>
        <p:guide pos="244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gavi" userId="S::bhargavi@check-n-click.com::0decb1a5-e606-4620-94ca-d08d81b0cc2a" providerId="AD" clId="Web-{93C62C19-F607-D1F2-29C5-FA53E8C2D16A}"/>
    <pc:docChg chg="modSld">
      <pc:chgData name="Bhargavi" userId="S::bhargavi@check-n-click.com::0decb1a5-e606-4620-94ca-d08d81b0cc2a" providerId="AD" clId="Web-{93C62C19-F607-D1F2-29C5-FA53E8C2D16A}" dt="2020-05-18T09:08:30.249" v="2" actId="20577"/>
      <pc:docMkLst>
        <pc:docMk/>
      </pc:docMkLst>
      <pc:sldChg chg="modSp">
        <pc:chgData name="Bhargavi" userId="S::bhargavi@check-n-click.com::0decb1a5-e606-4620-94ca-d08d81b0cc2a" providerId="AD" clId="Web-{93C62C19-F607-D1F2-29C5-FA53E8C2D16A}" dt="2020-05-18T09:08:28.171" v="0" actId="20577"/>
        <pc:sldMkLst>
          <pc:docMk/>
          <pc:sldMk cId="103585667" sldId="290"/>
        </pc:sldMkLst>
        <pc:spChg chg="mod">
          <ac:chgData name="Bhargavi" userId="S::bhargavi@check-n-click.com::0decb1a5-e606-4620-94ca-d08d81b0cc2a" providerId="AD" clId="Web-{93C62C19-F607-D1F2-29C5-FA53E8C2D16A}" dt="2020-05-18T09:08:28.171" v="0" actId="20577"/>
          <ac:spMkLst>
            <pc:docMk/>
            <pc:sldMk cId="103585667" sldId="290"/>
            <ac:spMk id="117"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r>
              <a:rPr lang="en-US" smtClean="0">
                <a:latin typeface="Oracle Sans" panose="020B0503020204020204" pitchFamily="34" charset="0"/>
              </a:rPr>
              <a:t>Oracle Database 19c: SQL Workshop   1 - ‹#›</a:t>
            </a:r>
            <a:endParaRPr lang="en-US" dirty="0">
              <a:latin typeface="Oracle Sans" panose="020B0503020204020204"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Oracle Sans" panose="020B0503020204020204" pitchFamily="34" charset="0"/>
              </a:rPr>
              <a:pPr>
                <a:defRPr/>
              </a:pPr>
              <a:t>‹#›</a:t>
            </a:fld>
            <a:endParaRPr lang="en-US" dirty="0">
              <a:latin typeface="Oracle Sans" panose="020B0503020204020204"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dirty="0" smtClean="0"/>
              <a:t>Oracle Database 19c: SQL Workshop   </a:t>
            </a:r>
            <a:r>
              <a:rPr lang="en-US" dirty="0"/>
              <a:t>1 - </a:t>
            </a:r>
            <a:fld id="{7C951E65-0BAA-4B24-AD87-683F8269D8DB}" type="slidenum">
              <a:rPr lang="en-US" smtClean="0"/>
              <a:pPr>
                <a:defRPr/>
              </a:pPr>
              <a:t>‹#›</a:t>
            </a:fld>
            <a:endParaRPr lang="en-US" dirty="0"/>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sldNum="0"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2" userDrawn="1">
          <p15:clr>
            <a:srgbClr val="F26B43"/>
          </p15:clr>
        </p15:guide>
        <p15:guide id="2" pos="2448" userDrawn="1">
          <p15:clr>
            <a:srgbClr val="F26B43"/>
          </p15:clr>
        </p15:guide>
        <p15:guide id="3" orient="horz" pos="3104" userDrawn="1">
          <p15:clr>
            <a:srgbClr val="F26B43"/>
          </p15:clr>
        </p15:guide>
        <p15:guide id="4" pos="272" userDrawn="1">
          <p15:clr>
            <a:srgbClr val="F26B43"/>
          </p15:clr>
        </p15:guide>
        <p15:guide id="5" pos="453" userDrawn="1">
          <p15:clr>
            <a:srgbClr val="F26B43"/>
          </p15:clr>
        </p15:guide>
        <p15:guide id="6" pos="589" userDrawn="1">
          <p15:clr>
            <a:srgbClr val="F26B43"/>
          </p15:clr>
        </p15:guide>
        <p15:guide id="7" pos="725"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ysql.com/support/supportedplatforms/database.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vmlDrawing" Target="../drawings/vmlDrawing1.vml"/><Relationship Id="rId5" Type="http://schemas.openxmlformats.org/officeDocument/2006/relationships/image" Target="../media/image78.emf"/><Relationship Id="rId4" Type="http://schemas.openxmlformats.org/officeDocument/2006/relationships/oleObject" Target="../embeddings/oleObject1.bin"/></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vmlDrawing" Target="../drawings/vmlDrawing2.vml"/><Relationship Id="rId5" Type="http://schemas.openxmlformats.org/officeDocument/2006/relationships/image" Target="../media/image107.emf"/><Relationship Id="rId4" Type="http://schemas.openxmlformats.org/officeDocument/2006/relationships/oleObject" Target="../embeddings/oleObject2.bin"/></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education.oracle.com/certificat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dev.mysql.co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www.mysql.com/" TargetMode="Externa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twitter.com/mysql_community" TargetMode="External"/><Relationship Id="rId3" Type="http://schemas.openxmlformats.org/officeDocument/2006/relationships/hyperlink" Target="http://lists.mysql.com/" TargetMode="External"/><Relationship Id="rId7" Type="http://schemas.openxmlformats.org/officeDocument/2006/relationships/hyperlink" Target="http://facebook.com/mysql"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planet.mysql.com/" TargetMode="External"/><Relationship Id="rId11" Type="http://schemas.openxmlformats.org/officeDocument/2006/relationships/hyperlink" Target="http://bugs.mysql.com/" TargetMode="External"/><Relationship Id="rId5" Type="http://schemas.openxmlformats.org/officeDocument/2006/relationships/hyperlink" Target="http://www.mysql.com/news-and-events/newsletter/" TargetMode="External"/><Relationship Id="rId10" Type="http://schemas.openxmlformats.org/officeDocument/2006/relationships/hyperlink" Target="http://www.mysql.com/news-and-events" TargetMode="External"/><Relationship Id="rId4" Type="http://schemas.openxmlformats.org/officeDocument/2006/relationships/hyperlink" Target="http://forums.mysql.com/" TargetMode="External"/><Relationship Id="rId9" Type="http://schemas.openxmlformats.org/officeDocument/2006/relationships/hyperlink" Target="http://twitter.com/MySQL"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education.oracle.com/mysq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education.oracle.com/certificatio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57200" y="457200"/>
            <a:ext cx="6858000" cy="3859213"/>
          </a:xfrm>
        </p:spPr>
      </p:sp>
      <p:sp>
        <p:nvSpPr>
          <p:cNvPr id="5" name="Notes Placeholder 4"/>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8841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marL="225425" marR="0" lvl="1" indent="0" algn="l" defTabSz="914361" rtl="0" eaLnBrk="0" fontAlgn="base" latinLnBrk="0" hangingPunct="0">
              <a:lnSpc>
                <a:spcPct val="110000"/>
              </a:lnSpc>
              <a:spcBef>
                <a:spcPts val="800"/>
              </a:spcBef>
              <a:spcAft>
                <a:spcPct val="0"/>
              </a:spcAft>
              <a:buClrTx/>
              <a:buSzPct val="100000"/>
              <a:buFont typeface="Times New Roman" pitchFamily="18" charset="0"/>
              <a:buNone/>
              <a:tabLst/>
              <a:defRPr/>
            </a:pPr>
            <a:r>
              <a:rPr lang="en-US" dirty="0"/>
              <a:t>In Unit 4, </a:t>
            </a:r>
            <a:r>
              <a:rPr lang="en-US" altLang="en-US" dirty="0"/>
              <a:t>you get an introduction to data dictionary views. You learn how to create views on tables. You also learn about synonyms, sequences, and indexes, and how to create them. </a:t>
            </a:r>
          </a:p>
          <a:p>
            <a:pPr lvl="1"/>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10</a:t>
            </a:fld>
            <a:endParaRPr lang="en-US" dirty="0"/>
          </a:p>
        </p:txBody>
      </p:sp>
    </p:spTree>
    <p:extLst>
      <p:ext uri="{BB962C8B-B14F-4D97-AF65-F5344CB8AC3E}">
        <p14:creationId xmlns:p14="http://schemas.microsoft.com/office/powerpoint/2010/main" val="3512091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lvl="1"/>
            <a:r>
              <a:rPr lang="en-US" dirty="0"/>
              <a:t>In Unit 7, </a:t>
            </a:r>
            <a:r>
              <a:rPr lang="en-US" altLang="en-US" dirty="0"/>
              <a:t>you will learn to use advanced SQL statements to manage data. You will also learn to manipulate data in different time zones.</a:t>
            </a:r>
          </a:p>
          <a:p>
            <a:pPr lvl="1"/>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11</a:t>
            </a:fld>
            <a:endParaRPr lang="en-US" dirty="0"/>
          </a:p>
        </p:txBody>
      </p:sp>
    </p:spTree>
    <p:extLst>
      <p:ext uri="{BB962C8B-B14F-4D97-AF65-F5344CB8AC3E}">
        <p14:creationId xmlns:p14="http://schemas.microsoft.com/office/powerpoint/2010/main" val="91479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lvl="1"/>
            <a:r>
              <a:rPr lang="en-US" dirty="0"/>
              <a:t>In Unit 7, </a:t>
            </a:r>
            <a:r>
              <a:rPr lang="en-US" altLang="en-US" dirty="0"/>
              <a:t>you will learn to use advanced SQL statements to manage data. You will also learn </a:t>
            </a:r>
            <a:r>
              <a:rPr lang="en-US" altLang="en-US"/>
              <a:t>to manage </a:t>
            </a:r>
            <a:r>
              <a:rPr lang="en-US" altLang="en-US" dirty="0"/>
              <a:t>data in different time zones.</a:t>
            </a:r>
          </a:p>
          <a:p>
            <a:pPr lvl="1"/>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12</a:t>
            </a:fld>
            <a:endParaRPr lang="en-US" dirty="0"/>
          </a:p>
        </p:txBody>
      </p:sp>
    </p:spTree>
    <p:extLst>
      <p:ext uri="{BB962C8B-B14F-4D97-AF65-F5344CB8AC3E}">
        <p14:creationId xmlns:p14="http://schemas.microsoft.com/office/powerpoint/2010/main" val="156631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Notes Placeholder 6"/>
          <p:cNvSpPr>
            <a:spLocks noGrp="1"/>
          </p:cNvSpPr>
          <p:nvPr>
            <p:ph type="body" idx="1"/>
          </p:nvPr>
        </p:nvSpPr>
        <p:spPr/>
        <p:txBody>
          <a:bodyPr/>
          <a:lstStyle/>
          <a:p>
            <a:pPr lvl="1"/>
            <a:r>
              <a:rPr lang="en-US" altLang="en-US" dirty="0"/>
              <a:t>The course has one student guide which covers topics on both Oracle and MySQL.</a:t>
            </a:r>
          </a:p>
          <a:p>
            <a:pPr lvl="1"/>
            <a:r>
              <a:rPr lang="en-US" altLang="en-US" dirty="0"/>
              <a:t>There are separate activity guides for Oracle and MySQL. The students can choose to complete either of the activity guides depending on the environment he/she chooses. </a:t>
            </a:r>
          </a:p>
        </p:txBody>
      </p:sp>
      <p:sp>
        <p:nvSpPr>
          <p:cNvPr id="4" name="Slide Image Placeholder 3"/>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13</a:t>
            </a:fld>
            <a:endParaRPr lang="en-US" dirty="0"/>
          </a:p>
        </p:txBody>
      </p:sp>
    </p:spTree>
    <p:extLst>
      <p:ext uri="{BB962C8B-B14F-4D97-AF65-F5344CB8AC3E}">
        <p14:creationId xmlns:p14="http://schemas.microsoft.com/office/powerpoint/2010/main" val="1091860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Image Placeholder 5"/>
          <p:cNvSpPr>
            <a:spLocks noGrp="1" noRot="1" noChangeAspect="1" noTextEdit="1"/>
          </p:cNvSpPr>
          <p:nvPr>
            <p:ph type="sldImg"/>
          </p:nvPr>
        </p:nvSpPr>
        <p:spPr>
          <a:xfrm>
            <a:off x="457200" y="457200"/>
            <a:ext cx="6858000" cy="3859213"/>
          </a:xfrm>
          <a:ln/>
        </p:spPr>
      </p:sp>
      <p:sp>
        <p:nvSpPr>
          <p:cNvPr id="53252" name="Notes Placeholder 6"/>
          <p:cNvSpPr>
            <a:spLocks noGrp="1"/>
          </p:cNvSpPr>
          <p:nvPr>
            <p:ph type="body" idx="1"/>
          </p:nvPr>
        </p:nvSpPr>
        <p:spPr>
          <a:noFill/>
          <a:ln/>
        </p:spPr>
        <p:txBody>
          <a:bodyPr/>
          <a:lstStyle/>
          <a:p>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14</a:t>
            </a:fld>
            <a:endParaRPr lang="en-US" dirty="0"/>
          </a:p>
        </p:txBody>
      </p:sp>
    </p:spTree>
    <p:extLst>
      <p:ext uri="{BB962C8B-B14F-4D97-AF65-F5344CB8AC3E}">
        <p14:creationId xmlns:p14="http://schemas.microsoft.com/office/powerpoint/2010/main" val="334210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Notes Placeholder 6"/>
          <p:cNvSpPr>
            <a:spLocks noGrp="1"/>
          </p:cNvSpPr>
          <p:nvPr>
            <p:ph type="body" idx="1"/>
          </p:nvPr>
        </p:nvSpPr>
        <p:spPr/>
        <p:txBody>
          <a:bodyPr>
            <a:normAutofit/>
          </a:bodyPr>
          <a:lstStyle/>
          <a:p>
            <a:pPr lvl="1"/>
            <a:r>
              <a:rPr lang="en-US" altLang="en-US" dirty="0"/>
              <a:t>By using Oracle Database 19c, you can utilize the following features across focus areas:</a:t>
            </a:r>
          </a:p>
          <a:p>
            <a:pPr lvl="2"/>
            <a:r>
              <a:rPr lang="en-US" altLang="en-US" dirty="0"/>
              <a:t>With the </a:t>
            </a:r>
            <a:r>
              <a:rPr lang="en-US" altLang="en-US" b="1" dirty="0"/>
              <a:t>Infrastructure Grid </a:t>
            </a:r>
            <a:r>
              <a:rPr lang="en-US" altLang="en-US" dirty="0"/>
              <a:t>technology of Oracle, you can pool low-cost servers and storage to form systems that deliver the highest quality of service in terms of manageability, high availability, and performance. Oracle Database 19c also helps you to consolidate and extend the benefits of grid computing and manage changes in a controlled and cost-effective manner.</a:t>
            </a:r>
          </a:p>
          <a:p>
            <a:pPr lvl="2"/>
            <a:r>
              <a:rPr lang="en-US" altLang="en-US" dirty="0"/>
              <a:t>Oracle Database 19c enables </a:t>
            </a:r>
            <a:r>
              <a:rPr lang="en-US" altLang="en-US" b="1" dirty="0"/>
              <a:t>Information Management </a:t>
            </a:r>
            <a:r>
              <a:rPr lang="en-US" altLang="en-US" dirty="0"/>
              <a:t>by providing capabilities in content management, information integration, and information lifecycle management areas. You can manage content of advanced data types such as Extensible Markup Language (XML), text, spatial, multimedia, medical imaging, and semantic technologies using the features provided by Oracle.</a:t>
            </a:r>
          </a:p>
          <a:p>
            <a:pPr lvl="2"/>
            <a:r>
              <a:rPr lang="en-US" altLang="en-US" dirty="0"/>
              <a:t>With Oracle Database 19c, you can manage all the major </a:t>
            </a:r>
            <a:r>
              <a:rPr lang="en-US" altLang="en-US" b="1" dirty="0"/>
              <a:t>Application Development</a:t>
            </a:r>
            <a:r>
              <a:rPr lang="en-US" altLang="en-US" dirty="0"/>
              <a:t> environments such as PL/SQL, Java/JDBC, .NET, Windows, PHP, SQL Developer, and Application Express.</a:t>
            </a:r>
          </a:p>
          <a:p>
            <a:pPr lvl="2"/>
            <a:r>
              <a:rPr lang="en-US" altLang="en-US" dirty="0"/>
              <a:t>You can now plug into </a:t>
            </a:r>
            <a:r>
              <a:rPr lang="en-US" altLang="en-US" b="1" dirty="0"/>
              <a:t>Oracle Cloud </a:t>
            </a:r>
            <a:r>
              <a:rPr lang="en-US" altLang="en-US" dirty="0"/>
              <a:t>with Oracle Database 19c. This will help you to standardize, consolidate, and automate database services on the cloud.</a:t>
            </a:r>
          </a:p>
        </p:txBody>
      </p:sp>
      <p:sp>
        <p:nvSpPr>
          <p:cNvPr id="10" name="Slide Image Placeholder 9"/>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15</a:t>
            </a:fld>
            <a:endParaRPr lang="en-US" dirty="0"/>
          </a:p>
        </p:txBody>
      </p:sp>
    </p:spTree>
    <p:extLst>
      <p:ext uri="{BB962C8B-B14F-4D97-AF65-F5344CB8AC3E}">
        <p14:creationId xmlns:p14="http://schemas.microsoft.com/office/powerpoint/2010/main" val="3360054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6"/>
          <p:cNvSpPr>
            <a:spLocks noGrp="1"/>
          </p:cNvSpPr>
          <p:nvPr>
            <p:ph type="body" idx="1"/>
          </p:nvPr>
        </p:nvSpPr>
        <p:spPr>
          <a:xfrm>
            <a:off x="457200" y="4617720"/>
            <a:ext cx="6858000" cy="6316136"/>
          </a:xfrm>
        </p:spPr>
        <p:txBody>
          <a:bodyPr>
            <a:normAutofit/>
          </a:bodyPr>
          <a:lstStyle/>
          <a:p>
            <a:pPr lvl="1"/>
            <a:r>
              <a:rPr lang="en-US" altLang="en-US" dirty="0"/>
              <a:t>Imagine you have an organization that needs to support multiple terabytes of information for users who demand fast and secure access to business applications round the clock. The database systems must be reliable and must be able to recover quickly in the event of any kind of failure. Oracle Database 19c is designed to help organizations manage infrastructure grids easily and deliver high-quality service:</a:t>
            </a:r>
          </a:p>
          <a:p>
            <a:pPr lvl="2"/>
            <a:r>
              <a:rPr lang="en-US" altLang="en-US" b="1" dirty="0"/>
              <a:t>Manageability:</a:t>
            </a:r>
            <a:r>
              <a:rPr lang="en-US" altLang="en-US" dirty="0"/>
              <a:t> By using some of the change assurance, management automation, and fault diagnostics features, the database administrators (DBAs) can increase their productivity, reduce costs, minimize errors, and maximize quality of service. Some of the useful features that promote better management are the Database Replay facility, the SQL Performance Analyzer, the Automatic SQL Tuning facility, and Real-Time Database Operations Monitoring.</a:t>
            </a:r>
          </a:p>
          <a:p>
            <a:pPr lvl="2">
              <a:buNone/>
            </a:pPr>
            <a:r>
              <a:rPr lang="en-US" altLang="en-US" dirty="0"/>
              <a:t>	Enterprise Manager Database Express 19c is a web-based tool for managing Oracle databases. It greatly simplifies database performance diagnostics by consolidating the relevant database performance screens into a view called Database Performance Hub. DBAs get a single, consolidated view of the current real-time and historical view of the database performance across multiple dimensions such as database load, monitored SQL and PL/SQL, and Active Session History (ASH) on a single page for the selected time period.</a:t>
            </a:r>
          </a:p>
          <a:p>
            <a:pPr lvl="2"/>
            <a:r>
              <a:rPr lang="en-US" altLang="en-US" b="1" dirty="0"/>
              <a:t>High availability:</a:t>
            </a:r>
            <a:r>
              <a:rPr lang="en-US" altLang="en-US" dirty="0"/>
              <a:t> By using the high availability features, you can reduce the risk of down time and data loss. These features improve online operations and enable faster database upgrades.</a:t>
            </a:r>
          </a:p>
          <a:p>
            <a:pPr lvl="2"/>
            <a:r>
              <a:rPr lang="en-US" altLang="en-US" b="1" dirty="0"/>
              <a:t>Performance: </a:t>
            </a:r>
            <a:r>
              <a:rPr lang="en-US" altLang="en-US" dirty="0"/>
              <a:t>By using capabilities such as SecureFiles, Result Caches, and so on, you can greatly improve the performance of your database. Oracle Database 19c enables organizations to manage large, scalable, transactional, and data warehousing systems that deliver fast data access using low-cost modular storage. </a:t>
            </a:r>
          </a:p>
          <a:p>
            <a:pPr lvl="2"/>
            <a:r>
              <a:rPr lang="en-US" altLang="en-US" b="1" dirty="0"/>
              <a:t>Security: </a:t>
            </a:r>
            <a:r>
              <a:rPr lang="en-US" altLang="en-US" dirty="0"/>
              <a:t>Oracle Database 19c helps in protecting your information with unique secure configurations, data encryption and masking, and sophisticated auditing capabilities. </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dirty="0" smtClean="0"/>
              <a:t>Oracle Database 19c: SQL Workshop   1 - </a:t>
            </a:r>
            <a:fld id="{7C951E65-0BAA-4B24-AD87-683F8269D8DB}" type="slidenum">
              <a:rPr lang="en-US" smtClean="0"/>
              <a:pPr>
                <a:defRPr/>
              </a:pPr>
              <a:t>16</a:t>
            </a:fld>
            <a:endParaRPr lang="en-US" dirty="0"/>
          </a:p>
        </p:txBody>
      </p:sp>
    </p:spTree>
    <p:extLst>
      <p:ext uri="{BB962C8B-B14F-4D97-AF65-F5344CB8AC3E}">
        <p14:creationId xmlns:p14="http://schemas.microsoft.com/office/powerpoint/2010/main" val="4004356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Notes Placeholder 6"/>
          <p:cNvSpPr>
            <a:spLocks noGrp="1"/>
          </p:cNvSpPr>
          <p:nvPr>
            <p:ph type="body" idx="1"/>
          </p:nvPr>
        </p:nvSpPr>
        <p:spPr>
          <a:xfrm>
            <a:off x="457200" y="449263"/>
            <a:ext cx="6858000" cy="10484593"/>
          </a:xfrm>
        </p:spPr>
        <p:txBody>
          <a:bodyPr>
            <a:normAutofit/>
          </a:bodyPr>
          <a:lstStyle/>
          <a:p>
            <a:pPr lvl="2"/>
            <a:r>
              <a:rPr lang="en-US" altLang="en-US" b="1" dirty="0" smtClean="0"/>
              <a:t>Information </a:t>
            </a:r>
            <a:r>
              <a:rPr lang="en-US" altLang="en-US" b="1" dirty="0"/>
              <a:t>integration: </a:t>
            </a:r>
            <a:r>
              <a:rPr lang="en-US" altLang="en-US" dirty="0"/>
              <a:t>You can utilize Oracle Database 19c features to integrate data throughout the enterprise in a better way. You can also manage the changing data in your database by using Oracle Database 19c’s advanced information lifecycle management capabilities</a:t>
            </a:r>
            <a:r>
              <a:rPr lang="en-US" altLang="en-US" dirty="0" smtClean="0"/>
              <a:t>.</a:t>
            </a:r>
            <a:endParaRPr lang="en-US" altLang="en-US" dirty="0"/>
          </a:p>
        </p:txBody>
      </p:sp>
      <p:sp>
        <p:nvSpPr>
          <p:cNvPr id="3" name="Footer Placeholder 2"/>
          <p:cNvSpPr>
            <a:spLocks noGrp="1"/>
          </p:cNvSpPr>
          <p:nvPr>
            <p:ph type="ftr" sz="quarter" idx="10"/>
          </p:nvPr>
        </p:nvSpPr>
        <p:spPr/>
        <p:txBody>
          <a:bodyPr/>
          <a:lstStyle/>
          <a:p>
            <a:pPr>
              <a:defRPr/>
            </a:pPr>
            <a:r>
              <a:rPr lang="en-US" dirty="0" smtClean="0"/>
              <a:t>Oracle Database 19c: SQL Workshop   1 - </a:t>
            </a:r>
            <a:fld id="{7C951E65-0BAA-4B24-AD87-683F8269D8DB}" type="slidenum">
              <a:rPr lang="en-US" smtClean="0"/>
              <a:pPr>
                <a:defRPr/>
              </a:pPr>
              <a:t>17</a:t>
            </a:fld>
            <a:endParaRPr lang="en-US" dirty="0"/>
          </a:p>
        </p:txBody>
      </p:sp>
    </p:spTree>
    <p:extLst>
      <p:ext uri="{BB962C8B-B14F-4D97-AF65-F5344CB8AC3E}">
        <p14:creationId xmlns:p14="http://schemas.microsoft.com/office/powerpoint/2010/main" val="3376403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normAutofit/>
          </a:bodyPr>
          <a:lstStyle/>
          <a:p>
            <a:pPr lvl="1"/>
            <a:r>
              <a:rPr lang="en-US" dirty="0"/>
              <a:t>The slide lists several digital disruptors and companies that have redefined customer expectations.</a:t>
            </a:r>
            <a:r>
              <a:rPr lang="en-US" altLang="en-US" b="0" baseline="0" dirty="0"/>
              <a:t> They rely on MySQL, and so do large enterprises that drive</a:t>
            </a:r>
            <a:r>
              <a:rPr lang="en-US" altLang="en-US" b="0" dirty="0"/>
              <a:t> </a:t>
            </a:r>
            <a:r>
              <a:rPr lang="en-US" altLang="en-US" b="0" baseline="0" dirty="0"/>
              <a:t>digital transformation initiatives.</a:t>
            </a:r>
          </a:p>
          <a:p>
            <a:pPr lvl="1"/>
            <a:r>
              <a:rPr lang="en-US" altLang="en-US" b="0" baseline="0" dirty="0"/>
              <a:t>They choose MySQL because it is a modern database designed for web-based applications, which allows them to innovate quickly. But those are not the only reasons. As the </a:t>
            </a:r>
            <a:r>
              <a:rPr lang="en-US" sz="1100" b="0" kern="1200" dirty="0">
                <a:solidFill>
                  <a:srgbClr val="000000"/>
                </a:solidFill>
              </a:rPr>
              <a:t>world’s most popular open source database with over 20 years of existence, MySQL is a proven, battle-tested, and mature technology</a:t>
            </a:r>
            <a:r>
              <a:rPr lang="en-US" sz="1100" b="0" kern="1200" baseline="0" dirty="0">
                <a:solidFill>
                  <a:srgbClr val="000000"/>
                </a:solidFill>
              </a:rPr>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18</a:t>
            </a:fld>
            <a:endParaRPr lang="en-US" dirty="0"/>
          </a:p>
        </p:txBody>
      </p:sp>
    </p:spTree>
    <p:extLst>
      <p:ext uri="{BB962C8B-B14F-4D97-AF65-F5344CB8AC3E}">
        <p14:creationId xmlns:p14="http://schemas.microsoft.com/office/powerpoint/2010/main" val="4053696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2"/>
            <a:r>
              <a:rPr lang="en-US" dirty="0"/>
              <a:t>MySQL Cluster powers a mobile network in Asia that has a count of over 800 million subscribers.</a:t>
            </a:r>
          </a:p>
          <a:p>
            <a:pPr lvl="2"/>
            <a:r>
              <a:rPr lang="en-US" dirty="0"/>
              <a:t>A government, also in Asia, has processed over one billion IDs for its citizens.</a:t>
            </a:r>
          </a:p>
        </p:txBody>
      </p:sp>
      <p:sp>
        <p:nvSpPr>
          <p:cNvPr id="7" name="Slide Image Placeholder 6"/>
          <p:cNvSpPr>
            <a:spLocks noGrp="1" noRot="1" noChangeAspect="1"/>
          </p:cNvSpPr>
          <p:nvPr>
            <p:ph type="sldImg"/>
          </p:nvPr>
        </p:nvSpPr>
        <p:spPr>
          <a:xfrm>
            <a:off x="457200" y="457200"/>
            <a:ext cx="6858000" cy="3859213"/>
          </a:xfrm>
        </p:spPr>
      </p:sp>
      <p:sp>
        <p:nvSpPr>
          <p:cNvPr id="5" name="Footer Placeholder 4"/>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19</a:t>
            </a:fld>
            <a:endParaRPr lang="en-US" dirty="0"/>
          </a:p>
        </p:txBody>
      </p:sp>
    </p:spTree>
    <p:extLst>
      <p:ext uri="{BB962C8B-B14F-4D97-AF65-F5344CB8AC3E}">
        <p14:creationId xmlns:p14="http://schemas.microsoft.com/office/powerpoint/2010/main" val="428388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Grp="1" noChangeArrowheads="1"/>
          </p:cNvSpPr>
          <p:nvPr>
            <p:ph type="body" idx="1"/>
          </p:nvPr>
        </p:nvSpPr>
        <p:spPr/>
        <p:txBody>
          <a:bodyPr/>
          <a:lstStyle/>
          <a:p>
            <a:pPr lvl="1"/>
            <a:r>
              <a:rPr lang="en-US" altLang="en-US" dirty="0"/>
              <a:t>In this lesson, you gain an understanding of RDBMS. You are also introduced to Oracle SQL Developer and SQL*Plus as development environments used for executing SQL statements, and for formatting and reporting purposes.</a:t>
            </a:r>
          </a:p>
        </p:txBody>
      </p:sp>
      <p:sp>
        <p:nvSpPr>
          <p:cNvPr id="4" name="Slide Image Placeholder 3"/>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a:t>
            </a:fld>
            <a:endParaRPr lang="en-US" dirty="0"/>
          </a:p>
        </p:txBody>
      </p:sp>
    </p:spTree>
    <p:extLst>
      <p:ext uri="{BB962C8B-B14F-4D97-AF65-F5344CB8AC3E}">
        <p14:creationId xmlns:p14="http://schemas.microsoft.com/office/powerpoint/2010/main" val="282657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074"/>
          <p:cNvSpPr>
            <a:spLocks noGrp="1" noRot="1" noChangeAspect="1" noChangeArrowheads="1" noTextEdit="1"/>
          </p:cNvSpPr>
          <p:nvPr>
            <p:ph type="sldImg"/>
          </p:nvPr>
        </p:nvSpPr>
        <p:spPr>
          <a:xfrm>
            <a:off x="457200" y="457200"/>
            <a:ext cx="6858000" cy="3859213"/>
          </a:xfrm>
          <a:ln/>
        </p:spPr>
      </p:sp>
      <p:sp>
        <p:nvSpPr>
          <p:cNvPr id="48131" name="Rectangle 3075"/>
          <p:cNvSpPr>
            <a:spLocks noGrp="1" noChangeArrowheads="1"/>
          </p:cNvSpPr>
          <p:nvPr>
            <p:ph type="body" idx="1"/>
          </p:nvPr>
        </p:nvSpPr>
        <p:spPr>
          <a:noFill/>
          <a:ln/>
        </p:spPr>
        <p:txBody>
          <a:bodyPr/>
          <a:lstStyle/>
          <a:p>
            <a:pPr lvl="1" eaLnBrk="1" hangingPunct="1"/>
            <a:r>
              <a:rPr lang="en-US" dirty="0"/>
              <a:t>For a full list of supported operating systems, see the website at: </a:t>
            </a:r>
            <a:r>
              <a:rPr lang="en-US" dirty="0">
                <a:hlinkClick r:id="rId3"/>
              </a:rPr>
              <a:t>http://www.mysql.com/support/supportedplatforms/database.html</a:t>
            </a:r>
            <a:r>
              <a:rPr lang="en-US" dirty="0"/>
              <a:t>.</a:t>
            </a:r>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20</a:t>
            </a:fld>
            <a:endParaRPr lang="en-US" dirty="0"/>
          </a:p>
        </p:txBody>
      </p:sp>
    </p:spTree>
    <p:extLst>
      <p:ext uri="{BB962C8B-B14F-4D97-AF65-F5344CB8AC3E}">
        <p14:creationId xmlns:p14="http://schemas.microsoft.com/office/powerpoint/2010/main" val="424212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a:xfrm>
            <a:off x="457200" y="4617720"/>
            <a:ext cx="6858000" cy="6316136"/>
          </a:xfrm>
        </p:spPr>
        <p:txBody>
          <a:bodyPr>
            <a:normAutofit/>
          </a:bodyPr>
          <a:lstStyle/>
          <a:p>
            <a:pPr lvl="1"/>
            <a:r>
              <a:rPr lang="en-US" sz="1200" b="1" dirty="0"/>
              <a:t>Scalability</a:t>
            </a:r>
          </a:p>
          <a:p>
            <a:pPr lvl="2"/>
            <a:r>
              <a:rPr lang="en-US" b="0" dirty="0"/>
              <a:t>MySQL</a:t>
            </a:r>
            <a:r>
              <a:rPr lang="en-US" b="0" baseline="0" dirty="0"/>
              <a:t> Enterprise Thread Pool allows you to scale the performance of</a:t>
            </a:r>
            <a:r>
              <a:rPr lang="en-US" b="0" dirty="0"/>
              <a:t> your application in the face of increasing user, query, and data loads.</a:t>
            </a:r>
          </a:p>
          <a:p>
            <a:pPr lvl="2"/>
            <a:r>
              <a:rPr lang="en-US" dirty="0"/>
              <a:t>The MySQL Group Replication feature is a multi-master, update-anywhere replication plug-in for MySQL.</a:t>
            </a:r>
          </a:p>
          <a:p>
            <a:pPr lvl="2"/>
            <a:r>
              <a:rPr lang="en-US" dirty="0"/>
              <a:t>InnoDB</a:t>
            </a:r>
            <a:r>
              <a:rPr lang="en-US" baseline="0" dirty="0"/>
              <a:t> Cluster is an </a:t>
            </a:r>
            <a:r>
              <a:rPr lang="en-US" dirty="0"/>
              <a:t>integrated, native, full stack high availability solution for MySQL.</a:t>
            </a:r>
            <a:endParaRPr lang="en-US" b="0" dirty="0"/>
          </a:p>
          <a:p>
            <a:pPr lvl="1"/>
            <a:r>
              <a:rPr lang="en-US" sz="1200" b="1" dirty="0"/>
              <a:t>MySQL Enterprise</a:t>
            </a:r>
            <a:r>
              <a:rPr lang="en-US" sz="1200" b="1" baseline="0" dirty="0"/>
              <a:t> High Availability</a:t>
            </a:r>
          </a:p>
          <a:p>
            <a:pPr lvl="1"/>
            <a:r>
              <a:rPr lang="en-US" sz="1100" kern="1200" dirty="0">
                <a:solidFill>
                  <a:schemeClr val="tx1"/>
                </a:solidFill>
              </a:rPr>
              <a:t>MySQL Enterprise High Availability enables you to meet the availability requirements of even the most demanding, mission-critical applications. MySQL Group Replication provides native high availability with built-in group membership management, data consistency guarantees, conflict detection and handling, node failure detection, and database failover–related operations, all without the need for manual intervention or custom tooling.</a:t>
            </a:r>
          </a:p>
          <a:p>
            <a:pPr lvl="1"/>
            <a:r>
              <a:rPr lang="en-US" sz="1200" b="1" kern="1200" dirty="0">
                <a:solidFill>
                  <a:schemeClr val="tx1"/>
                </a:solidFill>
              </a:rPr>
              <a:t>MySQL</a:t>
            </a:r>
            <a:r>
              <a:rPr lang="en-US" sz="1200" b="1" kern="1200" baseline="0" dirty="0">
                <a:solidFill>
                  <a:schemeClr val="tx1"/>
                </a:solidFill>
              </a:rPr>
              <a:t> Security</a:t>
            </a:r>
          </a:p>
          <a:p>
            <a:pPr lvl="2">
              <a:spcBef>
                <a:spcPts val="300"/>
              </a:spcBef>
            </a:pPr>
            <a:r>
              <a:rPr lang="en-US" sz="1100" b="0" kern="1200" baseline="0" dirty="0">
                <a:solidFill>
                  <a:schemeClr val="tx1"/>
                </a:solidFill>
              </a:rPr>
              <a:t>Network Access Control: Restrict connections to your MySQL instances.</a:t>
            </a:r>
          </a:p>
          <a:p>
            <a:pPr lvl="2">
              <a:spcBef>
                <a:spcPts val="300"/>
              </a:spcBef>
            </a:pPr>
            <a:r>
              <a:rPr lang="en-US" sz="1100" kern="1200" baseline="0" dirty="0">
                <a:solidFill>
                  <a:schemeClr val="tx1"/>
                </a:solidFill>
              </a:rPr>
              <a:t>MySQL Enterprise Authentication: Authenticate MySQL users against your existing directory services and security rules.</a:t>
            </a:r>
          </a:p>
          <a:p>
            <a:pPr lvl="2">
              <a:spcBef>
                <a:spcPts val="300"/>
              </a:spcBef>
            </a:pPr>
            <a:r>
              <a:rPr lang="en-US" sz="1100" kern="1200" baseline="0" dirty="0">
                <a:solidFill>
                  <a:schemeClr val="tx1"/>
                </a:solidFill>
              </a:rPr>
              <a:t>MySQL Enterprise Audit: Generate a complete audit trail to track MySQL access and usage.</a:t>
            </a:r>
          </a:p>
          <a:p>
            <a:pPr lvl="2">
              <a:spcBef>
                <a:spcPts val="300"/>
              </a:spcBef>
            </a:pPr>
            <a:r>
              <a:rPr lang="en-US" sz="1100" kern="1200" baseline="0" dirty="0">
                <a:solidFill>
                  <a:schemeClr val="tx1"/>
                </a:solidFill>
              </a:rPr>
              <a:t>MySQL Enterprise Encryption: Protect the sensitive data that is stored in MySQL databases, in backups, or during transfer.</a:t>
            </a:r>
          </a:p>
          <a:p>
            <a:pPr lvl="2">
              <a:spcBef>
                <a:spcPts val="300"/>
              </a:spcBef>
            </a:pPr>
            <a:r>
              <a:rPr lang="en-US" sz="1100" kern="1200" baseline="0" dirty="0">
                <a:solidFill>
                  <a:schemeClr val="tx1"/>
                </a:solidFill>
              </a:rPr>
              <a:t>MySQL Transparent Data Encryption (TDE): Protect data at rest and securely manage your encryption keys.</a:t>
            </a:r>
          </a:p>
          <a:p>
            <a:pPr lvl="2">
              <a:spcBef>
                <a:spcPts val="300"/>
              </a:spcBef>
            </a:pPr>
            <a:r>
              <a:rPr lang="en-US" sz="1100" kern="1200" baseline="0" dirty="0">
                <a:solidFill>
                  <a:schemeClr val="tx1"/>
                </a:solidFill>
              </a:rPr>
              <a:t>MySQL Enterprise Firewall: Ensure real-time protection against database-specific attacks.</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21</a:t>
            </a:fld>
            <a:endParaRPr lang="en-US" dirty="0"/>
          </a:p>
        </p:txBody>
      </p:sp>
    </p:spTree>
    <p:extLst>
      <p:ext uri="{BB962C8B-B14F-4D97-AF65-F5344CB8AC3E}">
        <p14:creationId xmlns:p14="http://schemas.microsoft.com/office/powerpoint/2010/main" val="3906468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normAutofit/>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22</a:t>
            </a:fld>
            <a:endParaRPr lang="en-US" dirty="0"/>
          </a:p>
        </p:txBody>
      </p:sp>
    </p:spTree>
    <p:extLst>
      <p:ext uri="{BB962C8B-B14F-4D97-AF65-F5344CB8AC3E}">
        <p14:creationId xmlns:p14="http://schemas.microsoft.com/office/powerpoint/2010/main" val="424694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normAutofit/>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23</a:t>
            </a:fld>
            <a:endParaRPr lang="en-US" dirty="0"/>
          </a:p>
        </p:txBody>
      </p:sp>
    </p:spTree>
    <p:extLst>
      <p:ext uri="{BB962C8B-B14F-4D97-AF65-F5344CB8AC3E}">
        <p14:creationId xmlns:p14="http://schemas.microsoft.com/office/powerpoint/2010/main" val="1917895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normAutofit/>
          </a:bodyPr>
          <a:lstStyle/>
          <a:p>
            <a:pPr lvl="1"/>
            <a:r>
              <a:rPr lang="en-US" dirty="0"/>
              <a:t>In addition to Oracle Enterprise Manager, MySQL is now integrated</a:t>
            </a:r>
            <a:r>
              <a:rPr lang="en-US" baseline="0" dirty="0"/>
              <a:t> with nearly all relevant Oracle products.</a:t>
            </a:r>
          </a:p>
          <a:p>
            <a:pPr lvl="1"/>
            <a:r>
              <a:rPr lang="en-US" baseline="0" dirty="0"/>
              <a:t>Oracle wants to make it very easy for existing Oracle customers to integrate and manage MySQL in their current environment.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24</a:t>
            </a:fld>
            <a:endParaRPr lang="en-US" dirty="0"/>
          </a:p>
        </p:txBody>
      </p:sp>
    </p:spTree>
    <p:extLst>
      <p:ext uri="{BB962C8B-B14F-4D97-AF65-F5344CB8AC3E}">
        <p14:creationId xmlns:p14="http://schemas.microsoft.com/office/powerpoint/2010/main" val="10440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457200" y="457200"/>
            <a:ext cx="6858000" cy="3859213"/>
          </a:xfrm>
        </p:spPr>
      </p:sp>
      <p:sp>
        <p:nvSpPr>
          <p:cNvPr id="7" name="Notes Placeholder 6"/>
          <p:cNvSpPr>
            <a:spLocks noGrp="1"/>
          </p:cNvSpPr>
          <p:nvPr>
            <p:ph type="body" idx="1"/>
          </p:nvPr>
        </p:nvSpPr>
        <p:spPr/>
        <p:txBody>
          <a:bodyPr>
            <a:normAutofit/>
          </a:bodyPr>
          <a:lstStyle/>
          <a:p>
            <a:endParaRPr lang="en-US"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25</a:t>
            </a:fld>
            <a:endParaRPr lang="en-US" dirty="0"/>
          </a:p>
        </p:txBody>
      </p:sp>
    </p:spTree>
    <p:extLst>
      <p:ext uri="{BB962C8B-B14F-4D97-AF65-F5344CB8AC3E}">
        <p14:creationId xmlns:p14="http://schemas.microsoft.com/office/powerpoint/2010/main" val="1294124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Notes Placeholder 6"/>
          <p:cNvSpPr>
            <a:spLocks noGrp="1"/>
          </p:cNvSpPr>
          <p:nvPr>
            <p:ph type="body" idx="1"/>
          </p:nvPr>
        </p:nvSpPr>
        <p:spPr>
          <a:xfrm>
            <a:off x="457200" y="4617720"/>
            <a:ext cx="6858000" cy="6316136"/>
          </a:xfrm>
        </p:spPr>
        <p:txBody>
          <a:bodyPr>
            <a:normAutofit/>
          </a:bodyPr>
          <a:lstStyle/>
          <a:p>
            <a:pPr lvl="1" eaLnBrk="1" hangingPunct="1"/>
            <a:r>
              <a:rPr lang="en-US" altLang="en-US" dirty="0">
                <a:solidFill>
                  <a:schemeClr val="tx1"/>
                </a:solidFill>
              </a:rPr>
              <a:t>Consider a situation where you put all your stationery in a single drawer without organizing. When you want a pencil immediately, you tend to search the entire drawer, which consumes a lot of time. This can be compared to the normal file storage in your system. But if the amount of information is huge, this system becomes inefficient.</a:t>
            </a:r>
          </a:p>
          <a:p>
            <a:pPr lvl="1" eaLnBrk="1" hangingPunct="1"/>
            <a:r>
              <a:rPr lang="en-US" altLang="en-US" dirty="0">
                <a:solidFill>
                  <a:schemeClr val="tx1"/>
                </a:solidFill>
              </a:rPr>
              <a:t>Now imagine that you organize your stationery such that all the pencils/pens go into the first drawer, notepads in the second, gluesticks in third, and so on. Now when you want to fetch a pencil immediately, you will know where to find it efficiently. This can be compared to the relational model of storage. </a:t>
            </a:r>
          </a:p>
          <a:p>
            <a:pPr lvl="1" eaLnBrk="1" hangingPunct="1"/>
            <a:r>
              <a:rPr lang="en-US" altLang="en-US" dirty="0">
                <a:solidFill>
                  <a:schemeClr val="tx1"/>
                </a:solidFill>
              </a:rPr>
              <a:t>Oracle Database is a Relational Database Management System (RDBMS). An RDBMS that implements object-oriented features such as user-defined types, inheritance, and polymorphism is called an object relational database management system (ORDBMS). Oracle Database has extended the relational model to an object relational model, making it possible to store complex business models in a relational database.</a:t>
            </a:r>
          </a:p>
          <a:p>
            <a:pPr lvl="1" eaLnBrk="1" hangingPunct="1"/>
            <a:r>
              <a:rPr lang="en-US" altLang="en-US" dirty="0">
                <a:solidFill>
                  <a:schemeClr val="tx1"/>
                </a:solidFill>
              </a:rPr>
              <a:t>Some of the advantages are:</a:t>
            </a:r>
          </a:p>
          <a:p>
            <a:pPr lvl="2" eaLnBrk="1" hangingPunct="1">
              <a:spcBef>
                <a:spcPts val="200"/>
              </a:spcBef>
            </a:pPr>
            <a:r>
              <a:rPr lang="en-US" altLang="en-US" dirty="0">
                <a:solidFill>
                  <a:schemeClr val="tx1"/>
                </a:solidFill>
              </a:rPr>
              <a:t>Improved performance and functionality</a:t>
            </a:r>
          </a:p>
          <a:p>
            <a:pPr lvl="2" eaLnBrk="1" hangingPunct="1">
              <a:spcBef>
                <a:spcPts val="200"/>
              </a:spcBef>
            </a:pPr>
            <a:r>
              <a:rPr lang="en-US" altLang="en-US" dirty="0">
                <a:solidFill>
                  <a:schemeClr val="tx1"/>
                </a:solidFill>
              </a:rPr>
              <a:t>Better sharing of runtime data structures</a:t>
            </a:r>
          </a:p>
          <a:p>
            <a:pPr lvl="2" eaLnBrk="1" hangingPunct="1">
              <a:spcBef>
                <a:spcPts val="200"/>
              </a:spcBef>
            </a:pPr>
            <a:r>
              <a:rPr lang="en-US" altLang="en-US" dirty="0">
                <a:solidFill>
                  <a:schemeClr val="tx1"/>
                </a:solidFill>
              </a:rPr>
              <a:t>Larger buffer caches </a:t>
            </a:r>
          </a:p>
          <a:p>
            <a:pPr lvl="2" eaLnBrk="1" hangingPunct="1">
              <a:spcBef>
                <a:spcPts val="200"/>
              </a:spcBef>
            </a:pPr>
            <a:r>
              <a:rPr lang="en-US" altLang="en-US" dirty="0">
                <a:solidFill>
                  <a:schemeClr val="tx1"/>
                </a:solidFill>
              </a:rPr>
              <a:t>Deferrable constraints</a:t>
            </a:r>
          </a:p>
          <a:p>
            <a:pPr lvl="1" eaLnBrk="1" hangingPunct="1"/>
            <a:r>
              <a:rPr lang="en-US" altLang="en-US" dirty="0">
                <a:solidFill>
                  <a:schemeClr val="tx1"/>
                </a:solidFill>
              </a:rPr>
              <a:t>Features such as parallel execution of insert, update, and delete operations; partitioning; and parallel-aware query optimization provide benefits to data warehouse applications. </a:t>
            </a:r>
          </a:p>
          <a:p>
            <a:pPr lvl="1" eaLnBrk="1" hangingPunct="1"/>
            <a:r>
              <a:rPr lang="en-US" altLang="en-US" dirty="0">
                <a:solidFill>
                  <a:schemeClr val="tx1"/>
                </a:solidFill>
              </a:rPr>
              <a:t>The Oracle model supports client/server and web-based applications that are distributed and multi-tiered.</a:t>
            </a:r>
          </a:p>
          <a:p>
            <a:pPr lvl="1" eaLnBrk="1" hangingPunct="1"/>
            <a:r>
              <a:rPr lang="en-IN" altLang="en-US" dirty="0">
                <a:solidFill>
                  <a:schemeClr val="tx1"/>
                </a:solidFill>
              </a:rPr>
              <a:t>For more information about the relational and object relational model, refer to </a:t>
            </a:r>
            <a:r>
              <a:rPr lang="en-IN" altLang="en-US" i="1" dirty="0"/>
              <a:t>Oracle Database Concepts for 19c Database</a:t>
            </a:r>
            <a:r>
              <a:rPr lang="en-IN" altLang="en-US" dirty="0" smtClean="0">
                <a:solidFill>
                  <a:schemeClr val="tx1"/>
                </a:solidFill>
              </a:rPr>
              <a:t>.</a:t>
            </a:r>
            <a:endParaRPr lang="en-US" altLang="en-US" dirty="0">
              <a:solidFill>
                <a:schemeClr val="tx1"/>
              </a:solidFill>
            </a:endParaRP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26</a:t>
            </a:fld>
            <a:endParaRPr lang="en-US" dirty="0"/>
          </a:p>
        </p:txBody>
      </p:sp>
    </p:spTree>
    <p:extLst>
      <p:ext uri="{BB962C8B-B14F-4D97-AF65-F5344CB8AC3E}">
        <p14:creationId xmlns:p14="http://schemas.microsoft.com/office/powerpoint/2010/main" val="3325891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Notes Placeholder 6"/>
          <p:cNvSpPr>
            <a:spLocks noGrp="1"/>
          </p:cNvSpPr>
          <p:nvPr>
            <p:ph type="body" idx="1"/>
          </p:nvPr>
        </p:nvSpPr>
        <p:spPr>
          <a:noFill/>
          <a:ln/>
        </p:spPr>
        <p:txBody>
          <a:bodyPr/>
          <a:lstStyle/>
          <a:p>
            <a:pPr lvl="1" eaLnBrk="1" hangingPunct="1"/>
            <a:r>
              <a:rPr lang="en-US" altLang="en-US" dirty="0">
                <a:solidFill>
                  <a:schemeClr val="tx1"/>
                </a:solidFill>
              </a:rPr>
              <a:t>Every organization has some information needs. A library keeps a list of members, books, due dates, and fines. A company needs to save information about its employees, departments, and salaries. These pieces of information are called </a:t>
            </a:r>
            <a:r>
              <a:rPr lang="en-US" altLang="en-US" i="1" dirty="0">
                <a:solidFill>
                  <a:schemeClr val="tx1"/>
                </a:solidFill>
              </a:rPr>
              <a:t>data</a:t>
            </a:r>
            <a:r>
              <a:rPr lang="en-US" altLang="en-US" dirty="0">
                <a:solidFill>
                  <a:schemeClr val="tx1"/>
                </a:solidFill>
              </a:rPr>
              <a:t>.</a:t>
            </a:r>
          </a:p>
          <a:p>
            <a:pPr lvl="1" eaLnBrk="1" hangingPunct="1"/>
            <a:r>
              <a:rPr lang="en-US" altLang="en-US" dirty="0">
                <a:solidFill>
                  <a:schemeClr val="tx1"/>
                </a:solidFill>
              </a:rPr>
              <a:t>Organizations can store data in various media and in different formats, such as a hard copy document in a filing cabinet, or data stored in electronic spreadsheets, or in databases.</a:t>
            </a:r>
          </a:p>
          <a:p>
            <a:pPr lvl="1" eaLnBrk="1" hangingPunct="1"/>
            <a:r>
              <a:rPr lang="en-US" altLang="en-US" dirty="0">
                <a:solidFill>
                  <a:schemeClr val="tx1"/>
                </a:solidFill>
              </a:rPr>
              <a:t>A </a:t>
            </a:r>
            <a:r>
              <a:rPr lang="en-US" altLang="en-US" i="1" dirty="0">
                <a:solidFill>
                  <a:schemeClr val="tx1"/>
                </a:solidFill>
              </a:rPr>
              <a:t>database</a:t>
            </a:r>
            <a:r>
              <a:rPr lang="en-US" altLang="en-US" dirty="0">
                <a:solidFill>
                  <a:schemeClr val="tx1"/>
                </a:solidFill>
              </a:rPr>
              <a:t> is an organized collection of information.</a:t>
            </a:r>
          </a:p>
          <a:p>
            <a:pPr lvl="1" eaLnBrk="1" hangingPunct="1"/>
            <a:r>
              <a:rPr lang="en-US" altLang="en-US" dirty="0">
                <a:solidFill>
                  <a:schemeClr val="tx1"/>
                </a:solidFill>
              </a:rPr>
              <a:t>To manage databases, you need a database management system (DBMS). A DBMS is a program that stores, retrieves, and modifies data in databases on request. There are four main types of databases: </a:t>
            </a:r>
            <a:r>
              <a:rPr lang="en-US" altLang="en-US" i="1" dirty="0">
                <a:solidFill>
                  <a:schemeClr val="tx1"/>
                </a:solidFill>
              </a:rPr>
              <a:t>hierarchical</a:t>
            </a:r>
            <a:r>
              <a:rPr lang="en-US" altLang="en-US" dirty="0">
                <a:solidFill>
                  <a:schemeClr val="tx1"/>
                </a:solidFill>
              </a:rPr>
              <a:t>, </a:t>
            </a:r>
            <a:r>
              <a:rPr lang="en-US" altLang="en-US" i="1" dirty="0">
                <a:solidFill>
                  <a:schemeClr val="tx1"/>
                </a:solidFill>
              </a:rPr>
              <a:t>network</a:t>
            </a:r>
            <a:r>
              <a:rPr lang="en-US" altLang="en-US" dirty="0">
                <a:solidFill>
                  <a:schemeClr val="tx1"/>
                </a:solidFill>
              </a:rPr>
              <a:t>, </a:t>
            </a:r>
            <a:r>
              <a:rPr lang="en-US" altLang="en-US" i="1" dirty="0">
                <a:solidFill>
                  <a:schemeClr val="tx1"/>
                </a:solidFill>
              </a:rPr>
              <a:t>relational</a:t>
            </a:r>
            <a:r>
              <a:rPr lang="en-US" altLang="en-US" dirty="0">
                <a:solidFill>
                  <a:schemeClr val="tx1"/>
                </a:solidFill>
              </a:rPr>
              <a:t>, and (most recently) </a:t>
            </a:r>
            <a:r>
              <a:rPr lang="en-US" altLang="en-US" i="1" dirty="0">
                <a:solidFill>
                  <a:schemeClr val="tx1"/>
                </a:solidFill>
              </a:rPr>
              <a:t>object relational</a:t>
            </a:r>
            <a:r>
              <a:rPr lang="en-US" altLang="en-US" dirty="0">
                <a:solidFill>
                  <a:schemeClr val="tx1"/>
                </a:solidFill>
              </a:rPr>
              <a:t>.</a:t>
            </a:r>
          </a:p>
        </p:txBody>
      </p:sp>
      <p:sp>
        <p:nvSpPr>
          <p:cNvPr id="64516"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27</a:t>
            </a:fld>
            <a:endParaRPr lang="en-US" dirty="0"/>
          </a:p>
        </p:txBody>
      </p:sp>
    </p:spTree>
    <p:extLst>
      <p:ext uri="{BB962C8B-B14F-4D97-AF65-F5344CB8AC3E}">
        <p14:creationId xmlns:p14="http://schemas.microsoft.com/office/powerpoint/2010/main" val="412485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Notes Placeholder 6"/>
          <p:cNvSpPr>
            <a:spLocks noGrp="1"/>
          </p:cNvSpPr>
          <p:nvPr>
            <p:ph type="body" idx="1"/>
          </p:nvPr>
        </p:nvSpPr>
        <p:spPr/>
        <p:txBody>
          <a:bodyPr>
            <a:normAutofit/>
          </a:bodyPr>
          <a:lstStyle/>
          <a:p>
            <a:pPr lvl="1"/>
            <a:r>
              <a:rPr lang="en-US" altLang="en-US" dirty="0"/>
              <a:t>The principles of the relational model were first outlined by Dr. E. F. Codd in a June 1970 paper titled </a:t>
            </a:r>
            <a:r>
              <a:rPr lang="en-US" altLang="en-US" i="1" dirty="0"/>
              <a:t>A Relational Model of Data for Large Shared Data Banks</a:t>
            </a:r>
            <a:r>
              <a:rPr lang="en-US" altLang="en-US" dirty="0"/>
              <a:t>. In this paper, Dr. Codd proposed the relational model for database systems.</a:t>
            </a:r>
          </a:p>
          <a:p>
            <a:pPr lvl="1"/>
            <a:r>
              <a:rPr lang="en-US" altLang="en-US" dirty="0"/>
              <a:t>The common models used at that time were hierarchical and network, or even simple flat-file data structures. Relational database management systems (RDBMS) soon became very popular, especially for their ease of use and flexibility in structure. In addition, a number of innovative vendors, such as Oracle, supplemented the RDBMS with a suite of powerful application development and user-interface products, thereby providing a total solution.</a:t>
            </a:r>
          </a:p>
          <a:p>
            <a:pPr lvl="1"/>
            <a:r>
              <a:rPr lang="en-US" altLang="en-US" b="1" dirty="0"/>
              <a:t>Components of the Relational Model</a:t>
            </a:r>
          </a:p>
          <a:p>
            <a:pPr lvl="2"/>
            <a:r>
              <a:rPr lang="en-US" altLang="en-US" dirty="0"/>
              <a:t>Collections of objects or relations that store the data</a:t>
            </a:r>
          </a:p>
          <a:p>
            <a:pPr lvl="2"/>
            <a:r>
              <a:rPr lang="en-US" altLang="en-US" dirty="0"/>
              <a:t>A set of operators that can act on the relations to produce other relations</a:t>
            </a:r>
          </a:p>
          <a:p>
            <a:pPr lvl="2"/>
            <a:r>
              <a:rPr lang="en-US" altLang="en-US" dirty="0"/>
              <a:t>Data integrity for accuracy and consistency</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28</a:t>
            </a:fld>
            <a:endParaRPr lang="en-US" dirty="0"/>
          </a:p>
        </p:txBody>
      </p:sp>
    </p:spTree>
    <p:extLst>
      <p:ext uri="{BB962C8B-B14F-4D97-AF65-F5344CB8AC3E}">
        <p14:creationId xmlns:p14="http://schemas.microsoft.com/office/powerpoint/2010/main" val="2085319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Notes Placeholder 6"/>
          <p:cNvSpPr>
            <a:spLocks noGrp="1"/>
          </p:cNvSpPr>
          <p:nvPr>
            <p:ph type="body" idx="1"/>
          </p:nvPr>
        </p:nvSpPr>
        <p:spPr>
          <a:noFill/>
          <a:ln/>
        </p:spPr>
        <p:txBody>
          <a:bodyPr/>
          <a:lstStyle/>
          <a:p>
            <a:pPr lvl="1" eaLnBrk="1" hangingPunct="1"/>
            <a:r>
              <a:rPr lang="en-US" dirty="0"/>
              <a:t>Every organization has information that it must store and manage to meet its requirements.</a:t>
            </a:r>
            <a:endParaRPr lang="en-US" altLang="en-US" dirty="0">
              <a:solidFill>
                <a:schemeClr val="tx1"/>
              </a:solidFill>
            </a:endParaRPr>
          </a:p>
          <a:p>
            <a:pPr lvl="1" eaLnBrk="1" hangingPunct="1"/>
            <a:r>
              <a:rPr lang="en-US" altLang="en-US" dirty="0">
                <a:solidFill>
                  <a:schemeClr val="tx1"/>
                </a:solidFill>
              </a:rPr>
              <a:t>For example, you might want to store information about all the employees in your company. In a relational database, you create several tables to store different pieces of information about your employees, such as an employee table, a department table, and a salary table.</a:t>
            </a:r>
          </a:p>
          <a:p>
            <a:pPr lvl="1" eaLnBrk="1" hangingPunct="1"/>
            <a:r>
              <a:rPr lang="en-US" altLang="en-US" dirty="0">
                <a:solidFill>
                  <a:schemeClr val="tx1"/>
                </a:solidFill>
              </a:rPr>
              <a:t>A relational database uses relations or two-dimensional tables to store information.</a:t>
            </a:r>
          </a:p>
          <a:p>
            <a:pPr lvl="1" eaLnBrk="1" hangingPunct="1"/>
            <a:r>
              <a:rPr lang="en-US" altLang="en-US" dirty="0">
                <a:solidFill>
                  <a:schemeClr val="tx1"/>
                </a:solidFill>
              </a:rPr>
              <a:t>But before storing any information in the database, you need to first design a model of how and what data will be stored in the tables. In the following slide, you will learn about different data models that help in visualizing the architecture. </a:t>
            </a:r>
          </a:p>
          <a:p>
            <a:pPr lvl="1" eaLnBrk="1" hangingPunct="1"/>
            <a:endParaRPr lang="en-US" altLang="en-US" dirty="0">
              <a:solidFill>
                <a:schemeClr val="tx1"/>
              </a:solidFill>
            </a:endParaRPr>
          </a:p>
        </p:txBody>
      </p:sp>
      <p:sp>
        <p:nvSpPr>
          <p:cNvPr id="6656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29</a:t>
            </a:fld>
            <a:endParaRPr lang="en-US" dirty="0"/>
          </a:p>
        </p:txBody>
      </p:sp>
    </p:spTree>
    <p:extLst>
      <p:ext uri="{BB962C8B-B14F-4D97-AF65-F5344CB8AC3E}">
        <p14:creationId xmlns:p14="http://schemas.microsoft.com/office/powerpoint/2010/main" val="176550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6858000" cy="3859213"/>
          </a:xfrm>
        </p:spPr>
      </p:sp>
      <p:sp>
        <p:nvSpPr>
          <p:cNvPr id="4" name="Notes Placeholder 3"/>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a:t>
            </a:fld>
            <a:endParaRPr lang="en-US" dirty="0"/>
          </a:p>
        </p:txBody>
      </p:sp>
    </p:spTree>
    <p:extLst>
      <p:ext uri="{BB962C8B-B14F-4D97-AF65-F5344CB8AC3E}">
        <p14:creationId xmlns:p14="http://schemas.microsoft.com/office/powerpoint/2010/main" val="2082124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Notes Placeholder 6"/>
          <p:cNvSpPr>
            <a:spLocks noGrp="1"/>
          </p:cNvSpPr>
          <p:nvPr>
            <p:ph type="body" idx="1"/>
          </p:nvPr>
        </p:nvSpPr>
        <p:spPr/>
        <p:txBody>
          <a:bodyPr>
            <a:normAutofit/>
          </a:bodyPr>
          <a:lstStyle/>
          <a:p>
            <a:pPr lvl="1"/>
            <a:r>
              <a:rPr lang="en-US" altLang="en-US" dirty="0"/>
              <a:t>Models are the cornerstone of design. Engineers build a model of a car to work out any details before putting it into production. In the same manner, system designers develop models to explore ideas and improve the understanding of database design.</a:t>
            </a:r>
          </a:p>
          <a:p>
            <a:pPr lvl="1"/>
            <a:r>
              <a:rPr lang="en-US" altLang="en-US" b="1" dirty="0"/>
              <a:t>Purpose of Models</a:t>
            </a:r>
          </a:p>
          <a:p>
            <a:pPr lvl="1"/>
            <a:r>
              <a:rPr lang="en-US" altLang="en-US" dirty="0"/>
              <a:t>Models help you to communicate the concepts that are in people’s minds. They can be used to do the following:</a:t>
            </a:r>
          </a:p>
          <a:p>
            <a:pPr lvl="2"/>
            <a:r>
              <a:rPr lang="en-US" altLang="en-US" dirty="0"/>
              <a:t>Communicate</a:t>
            </a:r>
          </a:p>
          <a:p>
            <a:pPr lvl="2"/>
            <a:r>
              <a:rPr lang="en-US" altLang="en-US" dirty="0"/>
              <a:t>Categorize</a:t>
            </a:r>
          </a:p>
          <a:p>
            <a:pPr lvl="2"/>
            <a:r>
              <a:rPr lang="en-US" altLang="en-US" dirty="0"/>
              <a:t>Describe</a:t>
            </a:r>
          </a:p>
          <a:p>
            <a:pPr lvl="2"/>
            <a:r>
              <a:rPr lang="en-US" altLang="en-US" dirty="0"/>
              <a:t>Specify</a:t>
            </a:r>
          </a:p>
          <a:p>
            <a:pPr lvl="2"/>
            <a:r>
              <a:rPr lang="en-US" altLang="en-US" dirty="0"/>
              <a:t>Investigate</a:t>
            </a:r>
          </a:p>
          <a:p>
            <a:pPr lvl="2"/>
            <a:r>
              <a:rPr lang="en-US" altLang="en-US" dirty="0"/>
              <a:t>Evolve</a:t>
            </a:r>
          </a:p>
          <a:p>
            <a:pPr lvl="2"/>
            <a:r>
              <a:rPr lang="en-US" altLang="en-US" dirty="0"/>
              <a:t>Analyze</a:t>
            </a:r>
          </a:p>
          <a:p>
            <a:pPr lvl="2"/>
            <a:r>
              <a:rPr lang="en-US" altLang="en-US" dirty="0"/>
              <a:t>Imitate</a:t>
            </a:r>
          </a:p>
          <a:p>
            <a:pPr lvl="1"/>
            <a:r>
              <a:rPr lang="en-US" altLang="en-US" dirty="0"/>
              <a:t>The objective is to produce a model that fits a multitude of these uses, can be understood by an end user, and contains sufficient detail for a developer to build a database system. An Entity-Relationship model is one such data model.</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30</a:t>
            </a:fld>
            <a:endParaRPr lang="en-US" dirty="0"/>
          </a:p>
        </p:txBody>
      </p:sp>
    </p:spTree>
    <p:extLst>
      <p:ext uri="{BB962C8B-B14F-4D97-AF65-F5344CB8AC3E}">
        <p14:creationId xmlns:p14="http://schemas.microsoft.com/office/powerpoint/2010/main" val="86581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Notes Placeholder 6"/>
          <p:cNvSpPr>
            <a:spLocks noGrp="1"/>
          </p:cNvSpPr>
          <p:nvPr>
            <p:ph type="body" idx="1"/>
          </p:nvPr>
        </p:nvSpPr>
        <p:spPr>
          <a:xfrm>
            <a:off x="457200" y="4617720"/>
            <a:ext cx="6858000" cy="5212080"/>
          </a:xfrm>
          <a:noFill/>
          <a:ln/>
        </p:spPr>
        <p:txBody>
          <a:bodyPr/>
          <a:lstStyle/>
          <a:p>
            <a:pPr lvl="1"/>
            <a:r>
              <a:rPr lang="en-US" altLang="en-US" dirty="0"/>
              <a:t>Entity relationship model is widely used because in an effective system, data is divided into discrete categories or entities. </a:t>
            </a:r>
          </a:p>
          <a:p>
            <a:pPr lvl="1"/>
            <a:r>
              <a:rPr lang="en-US" altLang="en-US" dirty="0"/>
              <a:t>An </a:t>
            </a:r>
            <a:r>
              <a:rPr lang="en-US" altLang="en-US" b="1" dirty="0"/>
              <a:t>entity relationship (ER) </a:t>
            </a:r>
            <a:r>
              <a:rPr lang="en-US" altLang="en-US" dirty="0"/>
              <a:t>model is an illustration of the various entities in a business and the relationships among them. You can derive an ER model from business specifications or narratives and build it during the analysis phase of the system development life cycle. ER models separate the information required by a business from the activities performed within the business. Although businesses can change their activities, the type of information tends to remain constant. Therefore, the data structures also tend to be constant.</a:t>
            </a:r>
          </a:p>
          <a:p>
            <a:pPr lvl="1" eaLnBrk="1" hangingPunct="1"/>
            <a:r>
              <a:rPr lang="en-US" altLang="en-US" b="1" dirty="0"/>
              <a:t>Benefits of ER Modeling</a:t>
            </a:r>
          </a:p>
          <a:p>
            <a:pPr lvl="1" eaLnBrk="1" hangingPunct="1"/>
            <a:r>
              <a:rPr lang="en-US" altLang="en-US" dirty="0"/>
              <a:t>You can:</a:t>
            </a:r>
          </a:p>
          <a:p>
            <a:pPr lvl="2" eaLnBrk="1" hangingPunct="1">
              <a:spcBef>
                <a:spcPct val="25000"/>
              </a:spcBef>
            </a:pPr>
            <a:r>
              <a:rPr lang="en-US" altLang="en-US" dirty="0"/>
              <a:t>Document information for the organization in a clear, precise format</a:t>
            </a:r>
          </a:p>
          <a:p>
            <a:pPr lvl="2" eaLnBrk="1" hangingPunct="1">
              <a:spcBef>
                <a:spcPts val="0"/>
              </a:spcBef>
            </a:pPr>
            <a:r>
              <a:rPr lang="en-US" altLang="en-US" dirty="0"/>
              <a:t>Provide a clear picture of the scope of the information requirement</a:t>
            </a:r>
          </a:p>
          <a:p>
            <a:pPr lvl="2" eaLnBrk="1" hangingPunct="1">
              <a:spcBef>
                <a:spcPts val="0"/>
              </a:spcBef>
            </a:pPr>
            <a:r>
              <a:rPr lang="en-US" altLang="en-US" dirty="0"/>
              <a:t>Provide an easily understood pictorial map for database design</a:t>
            </a:r>
          </a:p>
          <a:p>
            <a:pPr lvl="2" eaLnBrk="1" hangingPunct="1">
              <a:spcBef>
                <a:spcPts val="0"/>
              </a:spcBef>
            </a:pPr>
            <a:r>
              <a:rPr lang="en-US" altLang="en-US" dirty="0"/>
              <a:t>Offer an effective framework for integrating multiple applications</a:t>
            </a:r>
          </a:p>
          <a:p>
            <a:pPr lvl="1" eaLnBrk="1" hangingPunct="1"/>
            <a:r>
              <a:rPr lang="en-US" altLang="en-US" b="1" dirty="0"/>
              <a:t>Key Components</a:t>
            </a:r>
            <a:endParaRPr lang="en-US" altLang="en-US" dirty="0"/>
          </a:p>
          <a:p>
            <a:pPr lvl="2" eaLnBrk="1" hangingPunct="1">
              <a:spcBef>
                <a:spcPct val="25000"/>
              </a:spcBef>
              <a:buClr>
                <a:schemeClr val="tx1"/>
              </a:buClr>
            </a:pPr>
            <a:r>
              <a:rPr lang="en-US" altLang="en-US" b="1" dirty="0">
                <a:solidFill>
                  <a:schemeClr val="tx1"/>
                </a:solidFill>
              </a:rPr>
              <a:t>Entity:</a:t>
            </a:r>
            <a:r>
              <a:rPr lang="en-US" altLang="en-US" dirty="0">
                <a:solidFill>
                  <a:schemeClr val="tx1"/>
                </a:solidFill>
              </a:rPr>
              <a:t> An aspect of significance about which information must be known. For example, departments, employees, and orders are entities.</a:t>
            </a:r>
          </a:p>
          <a:p>
            <a:pPr lvl="2" eaLnBrk="1" hangingPunct="1">
              <a:buClr>
                <a:schemeClr val="tx1"/>
              </a:buClr>
            </a:pPr>
            <a:r>
              <a:rPr lang="en-US" altLang="en-US" b="1" dirty="0">
                <a:solidFill>
                  <a:schemeClr val="tx1"/>
                </a:solidFill>
              </a:rPr>
              <a:t>Attribute:</a:t>
            </a:r>
            <a:r>
              <a:rPr lang="en-US" altLang="en-US" dirty="0">
                <a:solidFill>
                  <a:schemeClr val="tx1"/>
                </a:solidFill>
              </a:rPr>
              <a:t> Something that describes or qualifies an entity. For example, in the employee entity, the attributes would be the employee number, name, job title, hire date, department number, and so on. Each of the attributes is either required or optional. This state is called </a:t>
            </a:r>
            <a:r>
              <a:rPr lang="en-US" altLang="en-US" i="1" dirty="0">
                <a:solidFill>
                  <a:schemeClr val="tx1"/>
                </a:solidFill>
              </a:rPr>
              <a:t>optionality</a:t>
            </a:r>
            <a:r>
              <a:rPr lang="en-US" altLang="en-US" dirty="0">
                <a:solidFill>
                  <a:schemeClr val="tx1"/>
                </a:solidFill>
              </a:rPr>
              <a:t>. </a:t>
            </a:r>
          </a:p>
          <a:p>
            <a:pPr lvl="2" eaLnBrk="1" hangingPunct="1">
              <a:buClr>
                <a:schemeClr val="tx1"/>
              </a:buClr>
            </a:pPr>
            <a:r>
              <a:rPr lang="en-US" altLang="en-US" b="1" dirty="0">
                <a:solidFill>
                  <a:schemeClr val="tx1"/>
                </a:solidFill>
              </a:rPr>
              <a:t>Relationship:</a:t>
            </a:r>
            <a:r>
              <a:rPr lang="en-US" altLang="en-US" dirty="0">
                <a:solidFill>
                  <a:schemeClr val="tx1"/>
                </a:solidFill>
              </a:rPr>
              <a:t> A named association between entities showing optionality and degree. For example, an employee assigned to a department is a relationship between the employee and department entities.</a:t>
            </a:r>
          </a:p>
        </p:txBody>
      </p:sp>
      <p:sp>
        <p:nvSpPr>
          <p:cNvPr id="6861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31</a:t>
            </a:fld>
            <a:endParaRPr lang="en-US" dirty="0"/>
          </a:p>
        </p:txBody>
      </p:sp>
    </p:spTree>
    <p:extLst>
      <p:ext uri="{BB962C8B-B14F-4D97-AF65-F5344CB8AC3E}">
        <p14:creationId xmlns:p14="http://schemas.microsoft.com/office/powerpoint/2010/main" val="2243903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Notes Placeholder 6"/>
          <p:cNvSpPr>
            <a:spLocks noGrp="1"/>
          </p:cNvSpPr>
          <p:nvPr>
            <p:ph type="body" idx="1"/>
          </p:nvPr>
        </p:nvSpPr>
        <p:spPr>
          <a:noFill/>
          <a:ln/>
        </p:spPr>
        <p:txBody>
          <a:bodyPr/>
          <a:lstStyle/>
          <a:p>
            <a:pPr lvl="1" eaLnBrk="1" hangingPunct="1"/>
            <a:r>
              <a:rPr lang="en-US" altLang="en-US" b="1" dirty="0"/>
              <a:t>Entities</a:t>
            </a:r>
          </a:p>
          <a:p>
            <a:pPr lvl="1" eaLnBrk="1" hangingPunct="1"/>
            <a:r>
              <a:rPr lang="en-US" altLang="en-US" dirty="0"/>
              <a:t>To represent an entity in a model, use the following conventions:</a:t>
            </a:r>
          </a:p>
          <a:p>
            <a:pPr lvl="2" eaLnBrk="1" hangingPunct="1"/>
            <a:r>
              <a:rPr lang="en-US" altLang="en-US" dirty="0"/>
              <a:t>Singular, unique entity name</a:t>
            </a:r>
          </a:p>
          <a:p>
            <a:pPr lvl="2" eaLnBrk="1" hangingPunct="1"/>
            <a:r>
              <a:rPr lang="en-US" altLang="en-US" dirty="0"/>
              <a:t>Entity name in uppercase</a:t>
            </a:r>
          </a:p>
          <a:p>
            <a:pPr lvl="2" eaLnBrk="1" hangingPunct="1"/>
            <a:r>
              <a:rPr lang="en-US" altLang="en-US" dirty="0"/>
              <a:t>Soft box</a:t>
            </a:r>
          </a:p>
          <a:p>
            <a:pPr lvl="2" eaLnBrk="1" hangingPunct="1"/>
            <a:r>
              <a:rPr lang="en-US" altLang="en-US" dirty="0"/>
              <a:t>Optional synonym names in uppercase within parentheses: ( )</a:t>
            </a:r>
          </a:p>
          <a:p>
            <a:pPr lvl="1" eaLnBrk="1" hangingPunct="1"/>
            <a:r>
              <a:rPr lang="en-US" altLang="en-US" b="1" dirty="0"/>
              <a:t>Attributes</a:t>
            </a:r>
          </a:p>
          <a:p>
            <a:pPr lvl="1" eaLnBrk="1" hangingPunct="1"/>
            <a:r>
              <a:rPr lang="en-US" altLang="en-US" dirty="0"/>
              <a:t>To represent an attribute in a model, use the following conventions:</a:t>
            </a:r>
          </a:p>
          <a:p>
            <a:pPr lvl="2" eaLnBrk="1" hangingPunct="1"/>
            <a:r>
              <a:rPr lang="en-US" altLang="en-US" dirty="0"/>
              <a:t>Singular name in lowercase</a:t>
            </a:r>
          </a:p>
          <a:p>
            <a:pPr lvl="2" eaLnBrk="1" hangingPunct="1"/>
            <a:r>
              <a:rPr lang="en-US" altLang="en-US" dirty="0"/>
              <a:t>Asterisk (*) tag for mandatory attributes (that is, values that </a:t>
            </a:r>
            <a:r>
              <a:rPr lang="en-US" altLang="en-US" i="1" dirty="0"/>
              <a:t>must</a:t>
            </a:r>
            <a:r>
              <a:rPr lang="en-US" altLang="en-US" dirty="0"/>
              <a:t> be known)</a:t>
            </a:r>
          </a:p>
          <a:p>
            <a:pPr lvl="2" eaLnBrk="1" hangingPunct="1"/>
            <a:r>
              <a:rPr lang="en-US" altLang="en-US" dirty="0"/>
              <a:t>Letter “o” tag for optional attributes (that is, values that </a:t>
            </a:r>
            <a:r>
              <a:rPr lang="en-US" altLang="en-US" i="1" dirty="0"/>
              <a:t>may</a:t>
            </a:r>
            <a:r>
              <a:rPr lang="en-US" altLang="en-US" dirty="0"/>
              <a:t> be known)</a:t>
            </a:r>
          </a:p>
        </p:txBody>
      </p:sp>
      <p:sp>
        <p:nvSpPr>
          <p:cNvPr id="70660"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32</a:t>
            </a:fld>
            <a:endParaRPr lang="en-US" dirty="0"/>
          </a:p>
        </p:txBody>
      </p:sp>
    </p:spTree>
    <p:extLst>
      <p:ext uri="{BB962C8B-B14F-4D97-AF65-F5344CB8AC3E}">
        <p14:creationId xmlns:p14="http://schemas.microsoft.com/office/powerpoint/2010/main" val="3301409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body" idx="1"/>
          </p:nvPr>
        </p:nvSpPr>
        <p:spPr>
          <a:xfrm>
            <a:off x="442732" y="486836"/>
            <a:ext cx="7115876" cy="8876920"/>
          </a:xfrm>
        </p:spPr>
        <p:txBody>
          <a:bodyPr>
            <a:noAutofit/>
          </a:bodyPr>
          <a:lstStyle/>
          <a:p>
            <a:pPr marL="284163" lvl="1" eaLnBrk="1" hangingPunct="1"/>
            <a:r>
              <a:rPr lang="en-US" altLang="en-US" b="1" dirty="0">
                <a:solidFill>
                  <a:schemeClr val="tx1"/>
                </a:solidFill>
              </a:rPr>
              <a:t>Relationships</a:t>
            </a:r>
          </a:p>
          <a:p>
            <a:pPr marL="284163" lvl="1" eaLnBrk="1" hangingPunct="1"/>
            <a:r>
              <a:rPr lang="en-US" altLang="en-US" dirty="0">
                <a:solidFill>
                  <a:schemeClr val="tx1"/>
                </a:solidFill>
              </a:rPr>
              <a:t>Each</a:t>
            </a:r>
            <a:r>
              <a:rPr lang="en-US" altLang="en-US" dirty="0"/>
              <a:t> direction of the relationship contains:</a:t>
            </a:r>
          </a:p>
          <a:p>
            <a:pPr marL="684213" lvl="2" indent="-303213" eaLnBrk="1" hangingPunct="1"/>
            <a:r>
              <a:rPr lang="en-US" altLang="en-US" b="1" dirty="0"/>
              <a:t>A label:</a:t>
            </a:r>
            <a:r>
              <a:rPr lang="en-US" altLang="en-US" dirty="0"/>
              <a:t> For example, </a:t>
            </a:r>
            <a:r>
              <a:rPr lang="en-US" altLang="en-US" i="1" dirty="0"/>
              <a:t>taught by</a:t>
            </a:r>
            <a:r>
              <a:rPr lang="en-US" altLang="en-US" dirty="0"/>
              <a:t> or </a:t>
            </a:r>
            <a:r>
              <a:rPr lang="en-US" altLang="en-US" i="1" dirty="0"/>
              <a:t>assigned to</a:t>
            </a:r>
            <a:endParaRPr lang="en-US" altLang="en-US" dirty="0"/>
          </a:p>
          <a:p>
            <a:pPr marL="684213" lvl="2" indent="-303213" eaLnBrk="1" hangingPunct="1"/>
            <a:r>
              <a:rPr lang="en-US" altLang="en-US" b="1" dirty="0"/>
              <a:t>An optionality:</a:t>
            </a:r>
            <a:r>
              <a:rPr lang="en-US" altLang="en-US" dirty="0"/>
              <a:t> Either </a:t>
            </a:r>
            <a:r>
              <a:rPr lang="en-US" altLang="en-US" i="1" dirty="0"/>
              <a:t>must be</a:t>
            </a:r>
            <a:r>
              <a:rPr lang="en-US" altLang="en-US" dirty="0"/>
              <a:t> or </a:t>
            </a:r>
            <a:r>
              <a:rPr lang="en-US" altLang="en-US" i="1" dirty="0"/>
              <a:t>maybe</a:t>
            </a:r>
            <a:endParaRPr lang="en-US" altLang="en-US" dirty="0"/>
          </a:p>
          <a:p>
            <a:pPr marL="684213" lvl="2" indent="-303213" eaLnBrk="1" hangingPunct="1"/>
            <a:r>
              <a:rPr lang="en-US" altLang="en-US" b="1" dirty="0"/>
              <a:t>A degree:</a:t>
            </a:r>
            <a:r>
              <a:rPr lang="en-US" altLang="en-US" dirty="0"/>
              <a:t> Either </a:t>
            </a:r>
            <a:r>
              <a:rPr lang="en-US" altLang="en-US" i="1" dirty="0"/>
              <a:t>one and only one</a:t>
            </a:r>
            <a:r>
              <a:rPr lang="en-US" altLang="en-US" dirty="0"/>
              <a:t> or </a:t>
            </a:r>
            <a:r>
              <a:rPr lang="en-US" altLang="en-US" i="1" dirty="0"/>
              <a:t>one or more</a:t>
            </a:r>
            <a:endParaRPr lang="en-US" altLang="en-US" dirty="0"/>
          </a:p>
          <a:p>
            <a:pPr lvl="1" eaLnBrk="1" hangingPunct="1"/>
            <a:endParaRPr lang="en-US" altLang="en-US" b="1" dirty="0">
              <a:solidFill>
                <a:schemeClr val="tx1"/>
              </a:solidFill>
            </a:endParaRPr>
          </a:p>
          <a:p>
            <a:pPr lvl="1" eaLnBrk="1" hangingPunct="1"/>
            <a:endParaRPr lang="en-US" altLang="en-US" b="1" dirty="0">
              <a:solidFill>
                <a:schemeClr val="tx1"/>
              </a:solidFill>
            </a:endParaRPr>
          </a:p>
          <a:p>
            <a:pPr lvl="1" eaLnBrk="1" hangingPunct="1"/>
            <a:endParaRPr lang="en-US" altLang="en-US" b="1" dirty="0">
              <a:solidFill>
                <a:schemeClr val="tx1"/>
              </a:solidFill>
            </a:endParaRPr>
          </a:p>
          <a:p>
            <a:pPr lvl="1" eaLnBrk="1" hangingPunct="1"/>
            <a:endParaRPr lang="en-US" altLang="en-US" b="1" dirty="0">
              <a:solidFill>
                <a:schemeClr val="tx1"/>
              </a:solidFill>
            </a:endParaRPr>
          </a:p>
          <a:p>
            <a:pPr lvl="1" eaLnBrk="1" hangingPunct="1"/>
            <a:endParaRPr lang="en-US" altLang="en-US" b="1" dirty="0">
              <a:solidFill>
                <a:schemeClr val="tx1"/>
              </a:solidFill>
            </a:endParaRPr>
          </a:p>
          <a:p>
            <a:pPr marL="284163" lvl="1" eaLnBrk="1" hangingPunct="1"/>
            <a:r>
              <a:rPr lang="en-US" altLang="en-US" b="1" dirty="0" smtClean="0">
                <a:solidFill>
                  <a:schemeClr val="tx1"/>
                </a:solidFill>
              </a:rPr>
              <a:t>Note</a:t>
            </a:r>
            <a:r>
              <a:rPr lang="en-US" altLang="en-US" b="1" dirty="0">
                <a:solidFill>
                  <a:schemeClr val="tx1"/>
                </a:solidFill>
              </a:rPr>
              <a:t>:</a:t>
            </a:r>
            <a:r>
              <a:rPr lang="en-US" altLang="en-US" dirty="0">
                <a:solidFill>
                  <a:schemeClr val="tx1"/>
                </a:solidFill>
              </a:rPr>
              <a:t> The term </a:t>
            </a:r>
            <a:r>
              <a:rPr lang="en-US" altLang="en-US" i="1" dirty="0">
                <a:solidFill>
                  <a:schemeClr val="tx1"/>
                </a:solidFill>
              </a:rPr>
              <a:t>cardinality</a:t>
            </a:r>
            <a:r>
              <a:rPr lang="en-US" altLang="en-US" dirty="0">
                <a:solidFill>
                  <a:schemeClr val="tx1"/>
                </a:solidFill>
              </a:rPr>
              <a:t> is a synonym for the term </a:t>
            </a:r>
            <a:r>
              <a:rPr lang="en-US" altLang="en-US" i="1" dirty="0">
                <a:solidFill>
                  <a:schemeClr val="tx1"/>
                </a:solidFill>
              </a:rPr>
              <a:t>degree</a:t>
            </a:r>
            <a:r>
              <a:rPr lang="en-US" altLang="en-US" dirty="0">
                <a:solidFill>
                  <a:schemeClr val="tx1"/>
                </a:solidFill>
              </a:rPr>
              <a:t>.</a:t>
            </a:r>
          </a:p>
          <a:p>
            <a:pPr marL="284163" lvl="1" eaLnBrk="1" hangingPunct="1"/>
            <a:r>
              <a:rPr lang="en-US" altLang="en-US" dirty="0">
                <a:solidFill>
                  <a:schemeClr val="tx1"/>
                </a:solidFill>
              </a:rPr>
              <a:t>Each source entity {may be | must be} in relation {one and only one | one or more} with the destination entity.</a:t>
            </a:r>
            <a:endParaRPr lang="en-US" altLang="en-US" b="1" dirty="0">
              <a:solidFill>
                <a:schemeClr val="tx1"/>
              </a:solidFill>
            </a:endParaRPr>
          </a:p>
          <a:p>
            <a:pPr marL="284163" lvl="1" eaLnBrk="1" hangingPunct="1"/>
            <a:r>
              <a:rPr lang="en-US" altLang="en-US" b="1" dirty="0">
                <a:solidFill>
                  <a:schemeClr val="tx1"/>
                </a:solidFill>
              </a:rPr>
              <a:t>Note:</a:t>
            </a:r>
            <a:r>
              <a:rPr lang="en-US" altLang="en-US" dirty="0">
                <a:solidFill>
                  <a:schemeClr val="tx1"/>
                </a:solidFill>
              </a:rPr>
              <a:t> The convention is to read clockwise.</a:t>
            </a:r>
            <a:endParaRPr lang="en-US" altLang="en-US" b="1" dirty="0">
              <a:solidFill>
                <a:schemeClr val="tx1"/>
              </a:solidFill>
            </a:endParaRPr>
          </a:p>
          <a:p>
            <a:pPr marL="284163" lvl="1" eaLnBrk="1" hangingPunct="1"/>
            <a:r>
              <a:rPr lang="en-US" altLang="en-US" b="1" dirty="0">
                <a:solidFill>
                  <a:schemeClr val="tx1"/>
                </a:solidFill>
              </a:rPr>
              <a:t>Unique Identifiers</a:t>
            </a:r>
          </a:p>
          <a:p>
            <a:pPr marL="284163" lvl="1" eaLnBrk="1" hangingPunct="1"/>
            <a:r>
              <a:rPr lang="en-US" altLang="en-US" dirty="0">
                <a:solidFill>
                  <a:schemeClr val="tx1"/>
                </a:solidFill>
              </a:rPr>
              <a:t>A unique identifier (UID) is any combination of attributes or relationships, or both, that serves to distinguish occurrences of an entity. Each entity occurrence must be uniquely identifiable.</a:t>
            </a:r>
          </a:p>
          <a:p>
            <a:pPr marL="684213" lvl="2" indent="-303213" eaLnBrk="1" hangingPunct="1"/>
            <a:r>
              <a:rPr lang="en-US" altLang="en-US" dirty="0">
                <a:solidFill>
                  <a:schemeClr val="tx1"/>
                </a:solidFill>
              </a:rPr>
              <a:t>Tag each attribute that is part of the UID with a hash sign “#”. </a:t>
            </a:r>
          </a:p>
          <a:p>
            <a:pPr marL="684213" lvl="2" indent="-303213" eaLnBrk="1" hangingPunct="1"/>
            <a:r>
              <a:rPr lang="en-US" altLang="en-US" dirty="0">
                <a:solidFill>
                  <a:schemeClr val="tx1"/>
                </a:solidFill>
              </a:rPr>
              <a:t>Tag secondary UIDs with a hash sign in parentheses (#).</a:t>
            </a:r>
          </a:p>
          <a:p>
            <a:pPr marL="284163" lvl="1" eaLnBrk="1" hangingPunct="1"/>
            <a:r>
              <a:rPr lang="en-US" altLang="en-US" dirty="0">
                <a:solidFill>
                  <a:schemeClr val="tx1"/>
                </a:solidFill>
              </a:rPr>
              <a:t>For example, employee ID is an unique identifier in </a:t>
            </a:r>
            <a:r>
              <a:rPr lang="en-US" altLang="en-US" dirty="0">
                <a:solidFill>
                  <a:schemeClr val="tx1"/>
                </a:solidFill>
                <a:latin typeface="Courier New"/>
              </a:rPr>
              <a:t>EMPLOYEE </a:t>
            </a:r>
            <a:r>
              <a:rPr lang="en-US" altLang="en-US" dirty="0">
                <a:solidFill>
                  <a:schemeClr val="tx1"/>
                </a:solidFill>
              </a:rPr>
              <a:t>entity since no two employees can have the same employee ID.</a:t>
            </a:r>
          </a:p>
        </p:txBody>
      </p:sp>
      <p:graphicFrame>
        <p:nvGraphicFramePr>
          <p:cNvPr id="1026" name="Object 4"/>
          <p:cNvGraphicFramePr>
            <a:graphicFrameLocks/>
          </p:cNvGraphicFramePr>
          <p:nvPr/>
        </p:nvGraphicFramePr>
        <p:xfrm>
          <a:off x="836539" y="1808001"/>
          <a:ext cx="5845184" cy="1238592"/>
        </p:xfrm>
        <a:graphic>
          <a:graphicData uri="http://schemas.openxmlformats.org/presentationml/2006/ole">
            <mc:AlternateContent xmlns:mc="http://schemas.openxmlformats.org/markup-compatibility/2006">
              <mc:Choice xmlns:v="urn:schemas-microsoft-com:vml" Requires="v">
                <p:oleObj spid="_x0000_s1098" name="Document" r:id="rId4" imgW="5253667" imgH="1324035" progId="Word.Document.8">
                  <p:embed/>
                </p:oleObj>
              </mc:Choice>
              <mc:Fallback>
                <p:oleObj name="Document" r:id="rId4" imgW="5253667" imgH="1324035" progId="Word.Document.8">
                  <p:embed/>
                  <p:pic>
                    <p:nvPicPr>
                      <p:cNvPr id="1026"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39" y="1808001"/>
                        <a:ext cx="5845184" cy="123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33</a:t>
            </a:fld>
            <a:endParaRPr lang="en-US" dirty="0"/>
          </a:p>
        </p:txBody>
      </p:sp>
    </p:spTree>
    <p:extLst>
      <p:ext uri="{BB962C8B-B14F-4D97-AF65-F5344CB8AC3E}">
        <p14:creationId xmlns:p14="http://schemas.microsoft.com/office/powerpoint/2010/main" val="2071679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Notes Placeholder 6"/>
          <p:cNvSpPr>
            <a:spLocks noGrp="1"/>
          </p:cNvSpPr>
          <p:nvPr>
            <p:ph type="body" idx="1"/>
          </p:nvPr>
        </p:nvSpPr>
        <p:spPr>
          <a:xfrm>
            <a:off x="457200" y="4617720"/>
            <a:ext cx="6858000" cy="6820192"/>
          </a:xfrm>
          <a:noFill/>
          <a:ln/>
        </p:spPr>
        <p:txBody>
          <a:bodyPr/>
          <a:lstStyle/>
          <a:p>
            <a:pPr lvl="1" eaLnBrk="1" hangingPunct="1"/>
            <a:r>
              <a:rPr lang="en-US" altLang="en-US" dirty="0">
                <a:solidFill>
                  <a:schemeClr val="tx1"/>
                </a:solidFill>
              </a:rPr>
              <a:t>Each table contains data that describes exactly one entity. For example, the </a:t>
            </a:r>
            <a:r>
              <a:rPr lang="en-US" altLang="en-US" dirty="0">
                <a:solidFill>
                  <a:schemeClr val="tx1"/>
                </a:solidFill>
                <a:latin typeface="Courier New" pitchFamily="49" charset="0"/>
              </a:rPr>
              <a:t>EMPLOYEES</a:t>
            </a:r>
            <a:r>
              <a:rPr lang="en-US" altLang="en-US" dirty="0">
                <a:solidFill>
                  <a:schemeClr val="tx1"/>
                </a:solidFill>
              </a:rPr>
              <a:t> table contains information about employees. Categories of data are listed across the top of each table, and individual records are listed below. Each table can have one </a:t>
            </a:r>
            <a:r>
              <a:rPr lang="en-US" altLang="en-US" b="1" dirty="0">
                <a:solidFill>
                  <a:schemeClr val="tx1"/>
                </a:solidFill>
              </a:rPr>
              <a:t>primary</a:t>
            </a:r>
            <a:r>
              <a:rPr lang="en-US" altLang="en-US" dirty="0">
                <a:solidFill>
                  <a:schemeClr val="tx1"/>
                </a:solidFill>
              </a:rPr>
              <a:t> </a:t>
            </a:r>
            <a:r>
              <a:rPr lang="en-US" altLang="en-US" b="1" dirty="0">
                <a:solidFill>
                  <a:schemeClr val="tx1"/>
                </a:solidFill>
              </a:rPr>
              <a:t>key</a:t>
            </a:r>
            <a:r>
              <a:rPr lang="en-US" altLang="en-US" dirty="0">
                <a:solidFill>
                  <a:schemeClr val="tx1"/>
                </a:solidFill>
              </a:rPr>
              <a:t>, which in effect names the row and ensures no duplicate rows exist. </a:t>
            </a:r>
          </a:p>
          <a:p>
            <a:pPr lvl="1" eaLnBrk="1" hangingPunct="1"/>
            <a:r>
              <a:rPr lang="en-US" altLang="en-US" dirty="0">
                <a:solidFill>
                  <a:schemeClr val="tx1"/>
                </a:solidFill>
              </a:rPr>
              <a:t>Because data about different entities is stored in different tables, you may need to combine two or more tables to answer a particular question. For example, you may want to know the location of the department where an employee works. </a:t>
            </a:r>
          </a:p>
          <a:p>
            <a:pPr lvl="1" eaLnBrk="1" hangingPunct="1"/>
            <a:r>
              <a:rPr lang="en-US" altLang="en-US" dirty="0">
                <a:solidFill>
                  <a:schemeClr val="tx1"/>
                </a:solidFill>
              </a:rPr>
              <a:t>In this scenario, you need information from the </a:t>
            </a:r>
            <a:r>
              <a:rPr lang="en-US" altLang="en-US" dirty="0">
                <a:solidFill>
                  <a:schemeClr val="tx1"/>
                </a:solidFill>
                <a:latin typeface="Courier New" pitchFamily="49" charset="0"/>
              </a:rPr>
              <a:t>EMPLOYEES</a:t>
            </a:r>
            <a:r>
              <a:rPr lang="en-US" altLang="en-US" dirty="0">
                <a:solidFill>
                  <a:schemeClr val="tx1"/>
                </a:solidFill>
              </a:rPr>
              <a:t> table (which contains data about employees) and the </a:t>
            </a:r>
            <a:r>
              <a:rPr lang="en-US" altLang="en-US" dirty="0">
                <a:solidFill>
                  <a:schemeClr val="tx1"/>
                </a:solidFill>
                <a:latin typeface="Courier New" pitchFamily="49" charset="0"/>
              </a:rPr>
              <a:t>DEPARTMENTS</a:t>
            </a:r>
            <a:r>
              <a:rPr lang="en-US" altLang="en-US" dirty="0">
                <a:solidFill>
                  <a:schemeClr val="tx1"/>
                </a:solidFill>
              </a:rPr>
              <a:t> table (which contains information about departments). With an RDBMS, you can relate the data in one table to the data in another table by using </a:t>
            </a:r>
            <a:r>
              <a:rPr lang="en-US" altLang="en-US" b="1" dirty="0">
                <a:solidFill>
                  <a:schemeClr val="tx1"/>
                </a:solidFill>
              </a:rPr>
              <a:t>foreign keys</a:t>
            </a:r>
            <a:r>
              <a:rPr lang="en-US" altLang="en-US" dirty="0">
                <a:solidFill>
                  <a:schemeClr val="tx1"/>
                </a:solidFill>
              </a:rPr>
              <a:t>. A </a:t>
            </a:r>
            <a:r>
              <a:rPr lang="en-US" altLang="en-US" b="1" dirty="0">
                <a:solidFill>
                  <a:schemeClr val="tx1"/>
                </a:solidFill>
              </a:rPr>
              <a:t>foreign key </a:t>
            </a:r>
            <a:r>
              <a:rPr lang="en-US" altLang="en-US" dirty="0">
                <a:solidFill>
                  <a:schemeClr val="tx1"/>
                </a:solidFill>
              </a:rPr>
              <a:t>is a column (or a set of columns) that refers to a primary key in the same table or another table.</a:t>
            </a:r>
          </a:p>
          <a:p>
            <a:pPr lvl="1" eaLnBrk="1" hangingPunct="1"/>
            <a:r>
              <a:rPr lang="en-US" altLang="en-US" dirty="0">
                <a:solidFill>
                  <a:schemeClr val="tx1"/>
                </a:solidFill>
              </a:rPr>
              <a:t>You can use the ability to relate data in one table to the data in another table to organize information in separate, manageable units. Employee data can be kept logically distinct from the department data by storing them in separate tables.</a:t>
            </a:r>
          </a:p>
          <a:p>
            <a:pPr lvl="1" eaLnBrk="1" hangingPunct="1"/>
            <a:r>
              <a:rPr lang="en-US" altLang="en-US" b="1" dirty="0"/>
              <a:t>Guidelines for Primary Keys and Foreign Keys</a:t>
            </a:r>
          </a:p>
          <a:p>
            <a:pPr lvl="2" eaLnBrk="1" hangingPunct="1">
              <a:spcBef>
                <a:spcPct val="25000"/>
              </a:spcBef>
            </a:pPr>
            <a:r>
              <a:rPr lang="en-US" altLang="en-US" dirty="0"/>
              <a:t>You cannot use duplicate values in a primary key.</a:t>
            </a:r>
          </a:p>
          <a:p>
            <a:pPr lvl="2" eaLnBrk="1" hangingPunct="1">
              <a:spcBef>
                <a:spcPts val="300"/>
              </a:spcBef>
            </a:pPr>
            <a:r>
              <a:rPr lang="en-US" altLang="en-US" dirty="0"/>
              <a:t>Primary keys generally cannot be changed.</a:t>
            </a:r>
          </a:p>
          <a:p>
            <a:pPr lvl="2" eaLnBrk="1" hangingPunct="1">
              <a:spcBef>
                <a:spcPts val="300"/>
              </a:spcBef>
            </a:pPr>
            <a:r>
              <a:rPr lang="en-US" altLang="en-US" dirty="0"/>
              <a:t>Foreign keys are based on data values and are purely logical (not physical) pointers.</a:t>
            </a:r>
          </a:p>
          <a:p>
            <a:pPr lvl="2" eaLnBrk="1" hangingPunct="1">
              <a:spcBef>
                <a:spcPts val="300"/>
              </a:spcBef>
            </a:pPr>
            <a:r>
              <a:rPr lang="en-US" altLang="en-US" dirty="0"/>
              <a:t>A foreign key value must match an existing primary key value or unique key value; otherwise, it must be null.</a:t>
            </a:r>
          </a:p>
          <a:p>
            <a:pPr lvl="2" eaLnBrk="1" hangingPunct="1">
              <a:spcBef>
                <a:spcPts val="300"/>
              </a:spcBef>
            </a:pPr>
            <a:r>
              <a:rPr lang="en-US" altLang="en-US" dirty="0"/>
              <a:t>A foreign key must reference either a primary key or a unique key column.</a:t>
            </a:r>
          </a:p>
        </p:txBody>
      </p:sp>
      <p:sp>
        <p:nvSpPr>
          <p:cNvPr id="7168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34</a:t>
            </a:fld>
            <a:endParaRPr lang="en-US" dirty="0"/>
          </a:p>
        </p:txBody>
      </p:sp>
    </p:spTree>
    <p:extLst>
      <p:ext uri="{BB962C8B-B14F-4D97-AF65-F5344CB8AC3E}">
        <p14:creationId xmlns:p14="http://schemas.microsoft.com/office/powerpoint/2010/main" val="2647167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Notes Placeholder 6"/>
          <p:cNvSpPr>
            <a:spLocks noGrp="1"/>
          </p:cNvSpPr>
          <p:nvPr>
            <p:ph type="body" idx="1"/>
          </p:nvPr>
        </p:nvSpPr>
        <p:spPr>
          <a:xfrm>
            <a:off x="457200" y="4617720"/>
            <a:ext cx="6858000" cy="6820192"/>
          </a:xfrm>
          <a:noFill/>
          <a:ln/>
        </p:spPr>
        <p:txBody>
          <a:bodyPr/>
          <a:lstStyle/>
          <a:p>
            <a:pPr lvl="1" eaLnBrk="1" hangingPunct="1"/>
            <a:r>
              <a:rPr lang="en-US" altLang="en-US" dirty="0">
                <a:solidFill>
                  <a:schemeClr val="tx1"/>
                </a:solidFill>
              </a:rPr>
              <a:t>A relational database can contain one or many tables. A </a:t>
            </a:r>
            <a:r>
              <a:rPr lang="en-US" altLang="en-US" i="1" dirty="0">
                <a:solidFill>
                  <a:schemeClr val="tx1"/>
                </a:solidFill>
              </a:rPr>
              <a:t>table</a:t>
            </a:r>
            <a:r>
              <a:rPr lang="en-US" altLang="en-US" dirty="0">
                <a:solidFill>
                  <a:schemeClr val="tx1"/>
                </a:solidFill>
              </a:rPr>
              <a:t> is the basic storage structure of an RDBMS. A table holds all the data necessary about something in the real world, such as employees, invoices, or customers.</a:t>
            </a:r>
          </a:p>
          <a:p>
            <a:pPr lvl="1" eaLnBrk="1" hangingPunct="1"/>
            <a:r>
              <a:rPr lang="en-US" altLang="en-US" dirty="0">
                <a:solidFill>
                  <a:schemeClr val="tx1"/>
                </a:solidFill>
              </a:rPr>
              <a:t>The slide shows the contents of the </a:t>
            </a:r>
            <a:r>
              <a:rPr lang="en-US" altLang="en-US" dirty="0">
                <a:solidFill>
                  <a:schemeClr val="tx1"/>
                </a:solidFill>
                <a:latin typeface="Courier New" pitchFamily="49" charset="0"/>
              </a:rPr>
              <a:t>EMPLOYEES</a:t>
            </a:r>
            <a:r>
              <a:rPr lang="en-US" altLang="en-US" dirty="0">
                <a:solidFill>
                  <a:schemeClr val="tx1"/>
                </a:solidFill>
              </a:rPr>
              <a:t> </a:t>
            </a:r>
            <a:r>
              <a:rPr lang="en-US" altLang="en-US" i="1" dirty="0">
                <a:solidFill>
                  <a:schemeClr val="tx1"/>
                </a:solidFill>
              </a:rPr>
              <a:t>table </a:t>
            </a:r>
            <a:r>
              <a:rPr lang="en-US" altLang="en-US" dirty="0">
                <a:solidFill>
                  <a:schemeClr val="tx1"/>
                </a:solidFill>
              </a:rPr>
              <a:t>or </a:t>
            </a:r>
            <a:r>
              <a:rPr lang="en-US" altLang="en-US" i="1" dirty="0">
                <a:solidFill>
                  <a:schemeClr val="tx1"/>
                </a:solidFill>
              </a:rPr>
              <a:t>relation</a:t>
            </a:r>
            <a:r>
              <a:rPr lang="en-US" altLang="en-US" dirty="0">
                <a:solidFill>
                  <a:schemeClr val="tx1"/>
                </a:solidFill>
              </a:rPr>
              <a:t>. The numbers indicate the following:</a:t>
            </a:r>
          </a:p>
          <a:p>
            <a:pPr lvl="2" eaLnBrk="1" hangingPunct="1">
              <a:buFont typeface="Times New Roman" pitchFamily="18" charset="0"/>
              <a:buNone/>
            </a:pPr>
            <a:r>
              <a:rPr lang="en-US" altLang="en-US" dirty="0">
                <a:solidFill>
                  <a:schemeClr val="tx1"/>
                </a:solidFill>
              </a:rPr>
              <a:t>1.	A single </a:t>
            </a:r>
            <a:r>
              <a:rPr lang="en-US" altLang="en-US" i="1" dirty="0">
                <a:solidFill>
                  <a:schemeClr val="tx1"/>
                </a:solidFill>
              </a:rPr>
              <a:t>row</a:t>
            </a:r>
            <a:r>
              <a:rPr lang="en-US" altLang="en-US" dirty="0">
                <a:solidFill>
                  <a:schemeClr val="tx1"/>
                </a:solidFill>
              </a:rPr>
              <a:t> (or </a:t>
            </a:r>
            <a:r>
              <a:rPr lang="en-US" altLang="en-US" i="1" dirty="0">
                <a:solidFill>
                  <a:schemeClr val="tx1"/>
                </a:solidFill>
              </a:rPr>
              <a:t>tuple</a:t>
            </a:r>
            <a:r>
              <a:rPr lang="en-US" altLang="en-US" dirty="0">
                <a:solidFill>
                  <a:schemeClr val="tx1"/>
                </a:solidFill>
              </a:rPr>
              <a:t>)</a:t>
            </a:r>
            <a:r>
              <a:rPr lang="en-US" altLang="en-US" i="1" dirty="0">
                <a:solidFill>
                  <a:schemeClr val="tx1"/>
                </a:solidFill>
              </a:rPr>
              <a:t> </a:t>
            </a:r>
            <a:r>
              <a:rPr lang="en-US" altLang="en-US" dirty="0">
                <a:solidFill>
                  <a:schemeClr val="tx1"/>
                </a:solidFill>
              </a:rPr>
              <a:t>representing all the data required for a particular employee. Each row in a table should be identified by a primary key, which permits no duplicate rows. The order of rows is insignificant; specify the row order when the data is retrieved.</a:t>
            </a:r>
          </a:p>
          <a:p>
            <a:pPr lvl="2" eaLnBrk="1" hangingPunct="1">
              <a:buFont typeface="Times New Roman" pitchFamily="18" charset="0"/>
              <a:buNone/>
            </a:pPr>
            <a:r>
              <a:rPr lang="en-US" altLang="en-US" dirty="0">
                <a:solidFill>
                  <a:schemeClr val="tx1"/>
                </a:solidFill>
              </a:rPr>
              <a:t>2.	A </a:t>
            </a:r>
            <a:r>
              <a:rPr lang="en-US" altLang="en-US" i="1" dirty="0">
                <a:solidFill>
                  <a:schemeClr val="tx1"/>
                </a:solidFill>
              </a:rPr>
              <a:t>column</a:t>
            </a:r>
            <a:r>
              <a:rPr lang="en-US" altLang="en-US" dirty="0">
                <a:solidFill>
                  <a:schemeClr val="tx1"/>
                </a:solidFill>
              </a:rPr>
              <a:t> or</a:t>
            </a:r>
            <a:r>
              <a:rPr lang="en-US" altLang="en-US" i="1" dirty="0">
                <a:solidFill>
                  <a:schemeClr val="tx1"/>
                </a:solidFill>
              </a:rPr>
              <a:t> </a:t>
            </a:r>
            <a:r>
              <a:rPr lang="en-US" altLang="en-US" dirty="0">
                <a:solidFill>
                  <a:schemeClr val="tx1"/>
                </a:solidFill>
              </a:rPr>
              <a:t>attribute</a:t>
            </a:r>
            <a:r>
              <a:rPr lang="en-US" altLang="en-US" i="1" dirty="0">
                <a:solidFill>
                  <a:schemeClr val="tx1"/>
                </a:solidFill>
              </a:rPr>
              <a:t> </a:t>
            </a:r>
            <a:r>
              <a:rPr lang="en-US" altLang="en-US" dirty="0">
                <a:solidFill>
                  <a:schemeClr val="tx1"/>
                </a:solidFill>
              </a:rPr>
              <a:t>containing the employee number. The employee number identifies a </a:t>
            </a:r>
            <a:r>
              <a:rPr lang="en-US" altLang="en-US" i="1" dirty="0">
                <a:solidFill>
                  <a:schemeClr val="tx1"/>
                </a:solidFill>
              </a:rPr>
              <a:t>unique</a:t>
            </a:r>
            <a:r>
              <a:rPr lang="en-US" altLang="en-US" dirty="0">
                <a:solidFill>
                  <a:schemeClr val="tx1"/>
                </a:solidFill>
              </a:rPr>
              <a:t> employee in the </a:t>
            </a:r>
            <a:r>
              <a:rPr lang="en-US" altLang="en-US" dirty="0">
                <a:solidFill>
                  <a:schemeClr val="tx1"/>
                </a:solidFill>
                <a:latin typeface="Courier New" pitchFamily="49" charset="0"/>
              </a:rPr>
              <a:t>EMPLOYEES</a:t>
            </a:r>
            <a:r>
              <a:rPr lang="en-US" altLang="en-US" dirty="0">
                <a:solidFill>
                  <a:schemeClr val="tx1"/>
                </a:solidFill>
              </a:rPr>
              <a:t> table. In this example, the employee number column is designated as the </a:t>
            </a:r>
            <a:r>
              <a:rPr lang="en-US" altLang="en-US" i="1" dirty="0">
                <a:solidFill>
                  <a:schemeClr val="tx1"/>
                </a:solidFill>
              </a:rPr>
              <a:t>primary key</a:t>
            </a:r>
            <a:r>
              <a:rPr lang="en-US" altLang="en-US" dirty="0">
                <a:solidFill>
                  <a:schemeClr val="tx1"/>
                </a:solidFill>
              </a:rPr>
              <a:t>. A primary key must contain a value and the value must be unique.</a:t>
            </a:r>
          </a:p>
          <a:p>
            <a:pPr lvl="2" eaLnBrk="1" hangingPunct="1">
              <a:buFont typeface="Times New Roman" pitchFamily="18" charset="0"/>
              <a:buAutoNum type="arabicPeriod" startAt="3"/>
            </a:pPr>
            <a:r>
              <a:rPr lang="en-US" altLang="en-US" dirty="0">
                <a:solidFill>
                  <a:schemeClr val="tx1"/>
                </a:solidFill>
              </a:rPr>
              <a:t>A column that is not a key value. A column represents one kind of data in a table; in this example, the data is the salaries of all the employees. Column order is insignificant when storing data; specify the column order when the data is retrieved.</a:t>
            </a:r>
          </a:p>
          <a:p>
            <a:pPr lvl="2" eaLnBrk="1" hangingPunct="1">
              <a:spcBef>
                <a:spcPct val="25000"/>
              </a:spcBef>
              <a:buNone/>
            </a:pPr>
            <a:r>
              <a:rPr lang="en-US" altLang="en-US" dirty="0">
                <a:solidFill>
                  <a:schemeClr val="tx1"/>
                </a:solidFill>
              </a:rPr>
              <a:t>4.	A column containing the department number, which is also a </a:t>
            </a:r>
            <a:r>
              <a:rPr lang="en-US" altLang="en-US" i="1" dirty="0">
                <a:solidFill>
                  <a:schemeClr val="tx1"/>
                </a:solidFill>
              </a:rPr>
              <a:t>foreign key</a:t>
            </a:r>
            <a:r>
              <a:rPr lang="en-US" altLang="en-US" dirty="0">
                <a:solidFill>
                  <a:schemeClr val="tx1"/>
                </a:solidFill>
              </a:rPr>
              <a:t>. A foreign key is a column that defines how tables relate to each other. A foreign key refers to a primary key or a unique key in the same table or in another table. In the example, </a:t>
            </a:r>
            <a:r>
              <a:rPr lang="en-US" altLang="en-US" dirty="0">
                <a:solidFill>
                  <a:schemeClr val="tx1"/>
                </a:solidFill>
                <a:latin typeface="Courier New" pitchFamily="49" charset="0"/>
              </a:rPr>
              <a:t>DEPARTMENT_ID</a:t>
            </a:r>
            <a:r>
              <a:rPr lang="en-US" altLang="en-US" dirty="0">
                <a:solidFill>
                  <a:schemeClr val="tx1"/>
                </a:solidFill>
              </a:rPr>
              <a:t> uniquely identifies a department in the </a:t>
            </a:r>
            <a:r>
              <a:rPr lang="en-US" altLang="en-US" dirty="0">
                <a:solidFill>
                  <a:schemeClr val="tx1"/>
                </a:solidFill>
                <a:latin typeface="Courier New" pitchFamily="49" charset="0"/>
              </a:rPr>
              <a:t>DEPARTMENTS</a:t>
            </a:r>
            <a:r>
              <a:rPr lang="en-US" altLang="en-US" dirty="0">
                <a:solidFill>
                  <a:schemeClr val="tx1"/>
                </a:solidFill>
              </a:rPr>
              <a:t> table.</a:t>
            </a:r>
          </a:p>
          <a:p>
            <a:pPr lvl="2" eaLnBrk="1" hangingPunct="1">
              <a:buNone/>
            </a:pPr>
            <a:r>
              <a:rPr lang="en-US" altLang="en-US" dirty="0">
                <a:solidFill>
                  <a:schemeClr val="tx1"/>
                </a:solidFill>
              </a:rPr>
              <a:t>5.	A </a:t>
            </a:r>
            <a:r>
              <a:rPr lang="en-US" altLang="en-US" i="1" dirty="0">
                <a:solidFill>
                  <a:schemeClr val="tx1"/>
                </a:solidFill>
              </a:rPr>
              <a:t>field</a:t>
            </a:r>
            <a:r>
              <a:rPr lang="en-US" altLang="en-US" dirty="0">
                <a:solidFill>
                  <a:schemeClr val="tx1"/>
                </a:solidFill>
              </a:rPr>
              <a:t> can be found at the intersection of a row and a column. There can be only one value in it.</a:t>
            </a:r>
          </a:p>
          <a:p>
            <a:pPr lvl="2" eaLnBrk="1" hangingPunct="1">
              <a:buNone/>
            </a:pPr>
            <a:r>
              <a:rPr lang="en-US" altLang="en-US" dirty="0">
                <a:solidFill>
                  <a:schemeClr val="tx1"/>
                </a:solidFill>
              </a:rPr>
              <a:t>6.	A field may have no value in it. This is called a null value. In the </a:t>
            </a:r>
            <a:r>
              <a:rPr lang="en-US" altLang="en-US" dirty="0">
                <a:solidFill>
                  <a:schemeClr val="tx1"/>
                </a:solidFill>
                <a:latin typeface="Courier New" pitchFamily="49" charset="0"/>
              </a:rPr>
              <a:t>EMPLOYEES</a:t>
            </a:r>
            <a:r>
              <a:rPr lang="en-US" altLang="en-US" dirty="0">
                <a:solidFill>
                  <a:schemeClr val="tx1"/>
                </a:solidFill>
              </a:rPr>
              <a:t> table, only those employees who have the role of sales representative have a value in the </a:t>
            </a:r>
            <a:r>
              <a:rPr lang="en-US" altLang="en-US" dirty="0">
                <a:solidFill>
                  <a:schemeClr val="tx1"/>
                </a:solidFill>
                <a:latin typeface="Courier New" pitchFamily="49" charset="0"/>
              </a:rPr>
              <a:t>COMMISSION_PCT</a:t>
            </a:r>
            <a:r>
              <a:rPr lang="en-US" altLang="en-US" dirty="0">
                <a:solidFill>
                  <a:schemeClr val="tx1"/>
                </a:solidFill>
              </a:rPr>
              <a:t> (commission) field.</a:t>
            </a:r>
          </a:p>
        </p:txBody>
      </p:sp>
      <p:sp>
        <p:nvSpPr>
          <p:cNvPr id="7373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dirty="0" smtClean="0"/>
              <a:t>Oracle Database 19c: SQL Workshop   1 - </a:t>
            </a:r>
            <a:fld id="{7C951E65-0BAA-4B24-AD87-683F8269D8DB}" type="slidenum">
              <a:rPr lang="en-US" smtClean="0"/>
              <a:pPr>
                <a:defRPr/>
              </a:pPr>
              <a:t>35</a:t>
            </a:fld>
            <a:endParaRPr lang="en-US" dirty="0"/>
          </a:p>
        </p:txBody>
      </p:sp>
    </p:spTree>
    <p:extLst>
      <p:ext uri="{BB962C8B-B14F-4D97-AF65-F5344CB8AC3E}">
        <p14:creationId xmlns:p14="http://schemas.microsoft.com/office/powerpoint/2010/main" val="886337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457200" y="457200"/>
            <a:ext cx="6858000" cy="3859213"/>
          </a:xfrm>
        </p:spPr>
      </p:sp>
      <p:sp>
        <p:nvSpPr>
          <p:cNvPr id="7" name="Notes Placeholder 6"/>
          <p:cNvSpPr>
            <a:spLocks noGrp="1"/>
          </p:cNvSpPr>
          <p:nvPr>
            <p:ph type="body" idx="1"/>
          </p:nvPr>
        </p:nvSpPr>
        <p:spPr/>
        <p:txBody>
          <a:bodyPr>
            <a:normAutofit/>
          </a:bodyPr>
          <a:lstStyle/>
          <a:p>
            <a:endParaRPr lang="en-US"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36</a:t>
            </a:fld>
            <a:endParaRPr lang="en-US" dirty="0"/>
          </a:p>
        </p:txBody>
      </p:sp>
    </p:spTree>
    <p:extLst>
      <p:ext uri="{BB962C8B-B14F-4D97-AF65-F5344CB8AC3E}">
        <p14:creationId xmlns:p14="http://schemas.microsoft.com/office/powerpoint/2010/main" val="3627528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b="0" dirty="0"/>
              <a:t>The slide shows an example of a sample HR application, which is generally used by the HR department in an organization. The HR application consists of details of all the employees in the organization whose information is stored in various tables such </a:t>
            </a:r>
            <a:r>
              <a:rPr lang="en-US" b="0" dirty="0">
                <a:latin typeface="Courier New"/>
              </a:rPr>
              <a:t>as EMPLOYEES, DEPARTMENTS, JOBS, LOCATIONS, </a:t>
            </a:r>
            <a:r>
              <a:rPr lang="en-US" b="0" dirty="0"/>
              <a:t>etc. HR managers use this application to search for an employee’s details, to update employee records such as when an employee gets promoted, to add new employee records such as when an employee joins the organization, or to delete employee records of employees who have quit. In addition to these, HR managers can use this application to generate a variety of reports, such as the number of employees who have quit and the number of new hires, the average salaries in each department, the list of employees who received a bonus this year, etc.</a:t>
            </a:r>
          </a:p>
          <a:p>
            <a:pPr lvl="1"/>
            <a:r>
              <a:rPr lang="en-US" b="0" dirty="0"/>
              <a:t>In this course, we will discuss various scenarios based on the sample HR application. You will also see different examples in the lessons based on HR schema.</a:t>
            </a:r>
          </a:p>
          <a:p>
            <a:pPr lvl="1"/>
            <a:r>
              <a:rPr lang="en-US" dirty="0"/>
              <a:t>Note: Screens like the one shown in this slide are a mockup of an application that could be developed using a tool like APEX or in a programming language like Java or PHP. This course will not be concerned about developing those screens but rather about the database maintaining the data for the HR application. Oracle provides courses on application development in APEX, and MySQL provides training in the MySQL for Developers course on application development in Java, PHP, and Python.</a:t>
            </a:r>
          </a:p>
          <a:p>
            <a:pPr lvl="1"/>
            <a:r>
              <a:rPr lang="en-US" b="0" dirty="0"/>
              <a:t>For more information, visit </a:t>
            </a:r>
            <a:r>
              <a:rPr lang="en-US" i="1" dirty="0"/>
              <a:t>https://education.oracle.com/home</a:t>
            </a:r>
            <a:endParaRPr lang="en-US" b="0" dirty="0"/>
          </a:p>
        </p:txBody>
      </p:sp>
      <p:sp>
        <p:nvSpPr>
          <p:cNvPr id="7" name="Slide Image Placeholder 6"/>
          <p:cNvSpPr>
            <a:spLocks noGrp="1" noRot="1" noChangeAspect="1"/>
          </p:cNvSpPr>
          <p:nvPr>
            <p:ph type="sldImg"/>
          </p:nvPr>
        </p:nvSpPr>
        <p:spPr>
          <a:xfrm>
            <a:off x="457200" y="457200"/>
            <a:ext cx="6858000" cy="3859213"/>
          </a:xfrm>
        </p:spPr>
      </p:sp>
      <p:sp>
        <p:nvSpPr>
          <p:cNvPr id="5" name="Footer Placeholder 4"/>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37</a:t>
            </a:fld>
            <a:endParaRPr lang="en-US" dirty="0"/>
          </a:p>
        </p:txBody>
      </p:sp>
    </p:spTree>
    <p:extLst>
      <p:ext uri="{BB962C8B-B14F-4D97-AF65-F5344CB8AC3E}">
        <p14:creationId xmlns:p14="http://schemas.microsoft.com/office/powerpoint/2010/main" val="3684806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p:cNvSpPr>
            <a:spLocks noGrp="1" noChangeArrowheads="1"/>
          </p:cNvSpPr>
          <p:nvPr>
            <p:ph type="body" idx="1"/>
          </p:nvPr>
        </p:nvSpPr>
        <p:spPr/>
        <p:txBody>
          <a:bodyPr>
            <a:normAutofit/>
          </a:bodyPr>
          <a:lstStyle/>
          <a:p>
            <a:pPr lvl="1"/>
            <a:r>
              <a:rPr lang="en-US" altLang="en-US" dirty="0"/>
              <a:t>This course uses data from the following tables:</a:t>
            </a:r>
          </a:p>
          <a:p>
            <a:pPr lvl="1"/>
            <a:r>
              <a:rPr lang="en-US" altLang="en-US" b="1" dirty="0"/>
              <a:t>Table Descriptions</a:t>
            </a:r>
          </a:p>
          <a:p>
            <a:pPr lvl="2"/>
            <a:r>
              <a:rPr lang="en-US" altLang="en-US" dirty="0"/>
              <a:t>The </a:t>
            </a:r>
            <a:r>
              <a:rPr lang="en-US" altLang="en-US" dirty="0">
                <a:latin typeface="Courier New" pitchFamily="49" charset="0"/>
                <a:cs typeface="Courier New" pitchFamily="49" charset="0"/>
              </a:rPr>
              <a:t>EMPLOYEES</a:t>
            </a:r>
            <a:r>
              <a:rPr lang="en-US" altLang="en-US" dirty="0"/>
              <a:t> table contains information about all the employees, such as their first and last names, job </a:t>
            </a:r>
            <a:r>
              <a:rPr lang="en-US" altLang="en-US" dirty="0">
                <a:latin typeface="Courier New" pitchFamily="49" charset="0"/>
                <a:cs typeface="Courier New" pitchFamily="49" charset="0"/>
              </a:rPr>
              <a:t>IDs</a:t>
            </a:r>
            <a:r>
              <a:rPr lang="en-US" altLang="en-US" dirty="0"/>
              <a:t>, salaries, hire dates, department </a:t>
            </a:r>
            <a:r>
              <a:rPr lang="en-US" altLang="en-US" dirty="0">
                <a:latin typeface="Courier New" pitchFamily="49" charset="0"/>
                <a:cs typeface="Courier New" pitchFamily="49" charset="0"/>
              </a:rPr>
              <a:t>IDs</a:t>
            </a:r>
            <a:r>
              <a:rPr lang="en-US" altLang="en-US" dirty="0"/>
              <a:t>, and manager </a:t>
            </a:r>
            <a:r>
              <a:rPr lang="en-US" altLang="en-US" dirty="0">
                <a:latin typeface="Courier New" pitchFamily="49" charset="0"/>
                <a:cs typeface="Courier New" pitchFamily="49" charset="0"/>
              </a:rPr>
              <a:t>IDs</a:t>
            </a:r>
            <a:r>
              <a:rPr lang="en-US" altLang="en-US" dirty="0"/>
              <a:t>. This table is a child of the </a:t>
            </a:r>
            <a:r>
              <a:rPr lang="en-US" altLang="en-US" dirty="0">
                <a:latin typeface="Courier New" pitchFamily="49" charset="0"/>
                <a:cs typeface="Courier New" pitchFamily="49" charset="0"/>
              </a:rPr>
              <a:t>DEPARTMENTS</a:t>
            </a:r>
            <a:r>
              <a:rPr lang="en-US" altLang="en-US" dirty="0"/>
              <a:t> table.</a:t>
            </a:r>
          </a:p>
          <a:p>
            <a:pPr lvl="2"/>
            <a:r>
              <a:rPr lang="en-US" altLang="en-US" dirty="0"/>
              <a:t>The </a:t>
            </a:r>
            <a:r>
              <a:rPr lang="en-US" altLang="en-US" dirty="0">
                <a:latin typeface="Courier New" pitchFamily="49" charset="0"/>
                <a:cs typeface="Courier New" pitchFamily="49" charset="0"/>
              </a:rPr>
              <a:t>DEPARTMENTS</a:t>
            </a:r>
            <a:r>
              <a:rPr lang="en-US" altLang="en-US" dirty="0"/>
              <a:t> table contains information such as the department </a:t>
            </a:r>
            <a:r>
              <a:rPr lang="en-US" altLang="en-US" dirty="0">
                <a:latin typeface="Courier New" pitchFamily="49" charset="0"/>
                <a:cs typeface="Courier New" pitchFamily="49" charset="0"/>
              </a:rPr>
              <a:t>ID</a:t>
            </a:r>
            <a:r>
              <a:rPr lang="en-US" altLang="en-US" dirty="0"/>
              <a:t>, department name, manager </a:t>
            </a:r>
            <a:r>
              <a:rPr lang="en-US" altLang="en-US" dirty="0">
                <a:latin typeface="Courier New" pitchFamily="49" charset="0"/>
                <a:cs typeface="Courier New" pitchFamily="49" charset="0"/>
              </a:rPr>
              <a:t>ID</a:t>
            </a:r>
            <a:r>
              <a:rPr lang="en-US" altLang="en-US" dirty="0"/>
              <a:t>, and location </a:t>
            </a:r>
            <a:r>
              <a:rPr lang="en-US" altLang="en-US" dirty="0">
                <a:latin typeface="Courier New" pitchFamily="49" charset="0"/>
                <a:cs typeface="Courier New" pitchFamily="49" charset="0"/>
              </a:rPr>
              <a:t>ID</a:t>
            </a:r>
            <a:r>
              <a:rPr lang="en-US" altLang="en-US" dirty="0"/>
              <a:t>. This table is the primary key table to the </a:t>
            </a:r>
            <a:r>
              <a:rPr lang="en-US" altLang="en-US" dirty="0">
                <a:latin typeface="Courier New" pitchFamily="49" charset="0"/>
                <a:cs typeface="Courier New" pitchFamily="49" charset="0"/>
              </a:rPr>
              <a:t>EMPLOYEES</a:t>
            </a:r>
            <a:r>
              <a:rPr lang="en-US" altLang="en-US" dirty="0"/>
              <a:t> table.</a:t>
            </a:r>
          </a:p>
          <a:p>
            <a:pPr lvl="2"/>
            <a:r>
              <a:rPr lang="en-US" altLang="en-US" dirty="0"/>
              <a:t>The </a:t>
            </a:r>
            <a:r>
              <a:rPr lang="en-US" altLang="en-US" dirty="0">
                <a:latin typeface="Courier New" pitchFamily="49" charset="0"/>
                <a:cs typeface="Courier New" pitchFamily="49" charset="0"/>
              </a:rPr>
              <a:t>LOCATIONS</a:t>
            </a:r>
            <a:r>
              <a:rPr lang="en-US" altLang="en-US" dirty="0"/>
              <a:t> table contains department location information. It contains location </a:t>
            </a:r>
            <a:r>
              <a:rPr lang="en-US" altLang="en-US" dirty="0">
                <a:latin typeface="Courier New" pitchFamily="49" charset="0"/>
                <a:cs typeface="Courier New" pitchFamily="49" charset="0"/>
              </a:rPr>
              <a:t>ID</a:t>
            </a:r>
            <a:r>
              <a:rPr lang="en-US" altLang="en-US" dirty="0"/>
              <a:t>, street address, city, state province, postal code, and country </a:t>
            </a:r>
            <a:r>
              <a:rPr lang="en-US" altLang="en-US" dirty="0">
                <a:latin typeface="Courier New" pitchFamily="49" charset="0"/>
                <a:cs typeface="Courier New" pitchFamily="49" charset="0"/>
              </a:rPr>
              <a:t>ID</a:t>
            </a:r>
            <a:r>
              <a:rPr lang="en-US" altLang="en-US" dirty="0"/>
              <a:t> information. It is the primary key table to the </a:t>
            </a:r>
            <a:r>
              <a:rPr lang="en-US" altLang="en-US" dirty="0">
                <a:latin typeface="Courier New" pitchFamily="49" charset="0"/>
                <a:cs typeface="Courier New" pitchFamily="49" charset="0"/>
              </a:rPr>
              <a:t>DEPARTMENTS</a:t>
            </a:r>
            <a:r>
              <a:rPr lang="en-US" altLang="en-US" dirty="0"/>
              <a:t> table and is a child of the </a:t>
            </a:r>
            <a:r>
              <a:rPr lang="en-US" altLang="en-US" dirty="0">
                <a:latin typeface="Courier New" pitchFamily="49" charset="0"/>
                <a:cs typeface="Courier New" pitchFamily="49" charset="0"/>
              </a:rPr>
              <a:t>COUNTRIES</a:t>
            </a:r>
            <a:r>
              <a:rPr lang="en-US" altLang="en-US" dirty="0"/>
              <a:t> table.</a:t>
            </a:r>
          </a:p>
          <a:p>
            <a:pPr lvl="2"/>
            <a:r>
              <a:rPr lang="en-US" altLang="en-US" dirty="0"/>
              <a:t>The </a:t>
            </a:r>
            <a:r>
              <a:rPr lang="en-US" altLang="en-US" dirty="0">
                <a:latin typeface="Courier New" pitchFamily="49" charset="0"/>
                <a:cs typeface="Courier New" pitchFamily="49" charset="0"/>
              </a:rPr>
              <a:t>COUNTRIES</a:t>
            </a:r>
            <a:r>
              <a:rPr lang="en-US" altLang="en-US" dirty="0"/>
              <a:t> table contains the country names, country </a:t>
            </a:r>
            <a:r>
              <a:rPr lang="en-US" altLang="en-US" dirty="0">
                <a:latin typeface="Courier New" pitchFamily="49" charset="0"/>
                <a:cs typeface="Courier New" pitchFamily="49" charset="0"/>
              </a:rPr>
              <a:t>IDs</a:t>
            </a:r>
            <a:r>
              <a:rPr lang="en-US" altLang="en-US" dirty="0"/>
              <a:t>, and region </a:t>
            </a:r>
            <a:r>
              <a:rPr lang="en-US" altLang="en-US" dirty="0">
                <a:latin typeface="Courier New" pitchFamily="49" charset="0"/>
                <a:cs typeface="Courier New" pitchFamily="49" charset="0"/>
              </a:rPr>
              <a:t>IDs</a:t>
            </a:r>
            <a:r>
              <a:rPr lang="en-US" altLang="en-US" dirty="0"/>
              <a:t>. It is a child of the </a:t>
            </a:r>
            <a:r>
              <a:rPr lang="en-US" altLang="en-US" dirty="0">
                <a:latin typeface="Courier New" pitchFamily="49" charset="0"/>
                <a:cs typeface="Courier New" pitchFamily="49" charset="0"/>
              </a:rPr>
              <a:t>REGIONS</a:t>
            </a:r>
            <a:r>
              <a:rPr lang="en-US" altLang="en-US" dirty="0"/>
              <a:t> table. This table is the primary key table to the </a:t>
            </a:r>
            <a:r>
              <a:rPr lang="en-US" altLang="en-US" dirty="0">
                <a:latin typeface="Courier New" pitchFamily="49" charset="0"/>
                <a:cs typeface="Courier New" pitchFamily="49" charset="0"/>
              </a:rPr>
              <a:t>LOCATIONS</a:t>
            </a:r>
            <a:r>
              <a:rPr lang="en-US" altLang="en-US" dirty="0"/>
              <a:t> table.</a:t>
            </a:r>
          </a:p>
          <a:p>
            <a:pPr lvl="2"/>
            <a:r>
              <a:rPr lang="en-US" altLang="en-US" dirty="0"/>
              <a:t>The </a:t>
            </a:r>
            <a:r>
              <a:rPr lang="en-US" altLang="en-US" dirty="0">
                <a:latin typeface="Courier New" pitchFamily="49" charset="0"/>
                <a:cs typeface="Courier New" pitchFamily="49" charset="0"/>
              </a:rPr>
              <a:t>REGIONS</a:t>
            </a:r>
            <a:r>
              <a:rPr lang="en-US" altLang="en-US" dirty="0"/>
              <a:t> table contains region </a:t>
            </a:r>
            <a:r>
              <a:rPr lang="en-US" altLang="en-US" dirty="0">
                <a:latin typeface="Courier New" pitchFamily="49" charset="0"/>
                <a:cs typeface="Courier New" pitchFamily="49" charset="0"/>
              </a:rPr>
              <a:t>IDs</a:t>
            </a:r>
            <a:r>
              <a:rPr lang="en-US" altLang="en-US" dirty="0"/>
              <a:t> and region names of the various countries. It is a primary key table to the </a:t>
            </a:r>
            <a:r>
              <a:rPr lang="en-US" altLang="en-US" dirty="0">
                <a:latin typeface="Courier New" pitchFamily="49" charset="0"/>
                <a:cs typeface="Courier New" pitchFamily="49" charset="0"/>
              </a:rPr>
              <a:t>COUNTRIES</a:t>
            </a:r>
            <a:r>
              <a:rPr lang="en-US" altLang="en-US" dirty="0"/>
              <a:t> table.</a:t>
            </a:r>
          </a:p>
          <a:p>
            <a:pPr lvl="2"/>
            <a:r>
              <a:rPr lang="en-US" altLang="en-US" dirty="0"/>
              <a:t>The </a:t>
            </a:r>
            <a:r>
              <a:rPr lang="en-US" altLang="en-US" dirty="0">
                <a:latin typeface="Courier New" pitchFamily="49" charset="0"/>
                <a:cs typeface="Courier New" pitchFamily="49" charset="0"/>
              </a:rPr>
              <a:t>JOB_GRADES</a:t>
            </a:r>
            <a:r>
              <a:rPr lang="en-US" altLang="en-US" dirty="0"/>
              <a:t> table identifies a salary range per job grade. The salary ranges do not overlap.</a:t>
            </a:r>
          </a:p>
          <a:p>
            <a:pPr lvl="2"/>
            <a:r>
              <a:rPr lang="en-US" altLang="en-US" dirty="0"/>
              <a:t>The </a:t>
            </a:r>
            <a:r>
              <a:rPr lang="en-US" altLang="en-US" dirty="0">
                <a:latin typeface="Courier New" pitchFamily="49" charset="0"/>
                <a:cs typeface="Courier New" pitchFamily="49" charset="0"/>
              </a:rPr>
              <a:t>JOB_HISTORY</a:t>
            </a:r>
            <a:r>
              <a:rPr lang="en-US" altLang="en-US" dirty="0"/>
              <a:t> table stores job history of the employees. </a:t>
            </a:r>
          </a:p>
          <a:p>
            <a:pPr lvl="2"/>
            <a:r>
              <a:rPr lang="en-US" altLang="en-US" dirty="0"/>
              <a:t>The </a:t>
            </a:r>
            <a:r>
              <a:rPr lang="en-US" altLang="en-US" dirty="0">
                <a:latin typeface="Courier New" pitchFamily="49" charset="0"/>
                <a:cs typeface="Courier New" pitchFamily="49" charset="0"/>
              </a:rPr>
              <a:t>JOBS</a:t>
            </a:r>
            <a:r>
              <a:rPr lang="en-US" altLang="en-US" dirty="0"/>
              <a:t> table contains job titles and salary ranges.</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38</a:t>
            </a:fld>
            <a:endParaRPr lang="en-US" dirty="0"/>
          </a:p>
        </p:txBody>
      </p:sp>
    </p:spTree>
    <p:extLst>
      <p:ext uri="{BB962C8B-B14F-4D97-AF65-F5344CB8AC3E}">
        <p14:creationId xmlns:p14="http://schemas.microsoft.com/office/powerpoint/2010/main" val="605693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Notes Placeholder 6"/>
          <p:cNvSpPr>
            <a:spLocks noGrp="1"/>
          </p:cNvSpPr>
          <p:nvPr>
            <p:ph type="body" idx="1"/>
          </p:nvPr>
        </p:nvSpPr>
        <p:spPr>
          <a:noFill/>
          <a:ln/>
        </p:spPr>
        <p:txBody>
          <a:bodyPr/>
          <a:lstStyle/>
          <a:p>
            <a:pPr lvl="1" eaLnBrk="1" hangingPunct="1"/>
            <a:r>
              <a:rPr lang="en-US" altLang="en-US" dirty="0"/>
              <a:t>The following main tables are used in this course:</a:t>
            </a:r>
          </a:p>
          <a:p>
            <a:pPr marL="626135" lvl="2" indent="-313068" eaLnBrk="1" hangingPunct="1">
              <a:buFont typeface="Courier New" pitchFamily="49" charset="0"/>
              <a:buChar char="•"/>
            </a:pPr>
            <a:r>
              <a:rPr lang="en-US" altLang="en-US" dirty="0">
                <a:latin typeface="Courier New" pitchFamily="49" charset="0"/>
              </a:rPr>
              <a:t>EMPLOYEES</a:t>
            </a:r>
            <a:r>
              <a:rPr lang="en-US" altLang="en-US" dirty="0"/>
              <a:t> table: Gives details of all the employees</a:t>
            </a:r>
          </a:p>
          <a:p>
            <a:pPr marL="626135" lvl="2" indent="-313068" eaLnBrk="1" hangingPunct="1">
              <a:buFont typeface="Courier New" pitchFamily="49" charset="0"/>
              <a:buChar char="•"/>
            </a:pPr>
            <a:r>
              <a:rPr lang="en-US" altLang="en-US" dirty="0">
                <a:latin typeface="Courier New" pitchFamily="49" charset="0"/>
              </a:rPr>
              <a:t>DEPARTMENTS</a:t>
            </a:r>
            <a:r>
              <a:rPr lang="en-US" altLang="en-US" dirty="0"/>
              <a:t> table: Gives details of all the departments</a:t>
            </a:r>
          </a:p>
          <a:p>
            <a:pPr marL="626135" lvl="2" indent="-313068" eaLnBrk="1" hangingPunct="1">
              <a:buFont typeface="Courier New" pitchFamily="49" charset="0"/>
              <a:buChar char="•"/>
            </a:pPr>
            <a:r>
              <a:rPr lang="en-US" altLang="en-US" dirty="0">
                <a:latin typeface="Courier New" pitchFamily="49" charset="0"/>
              </a:rPr>
              <a:t>JOB_GRADES</a:t>
            </a:r>
            <a:r>
              <a:rPr lang="en-US" altLang="en-US" dirty="0"/>
              <a:t> table: Gives details of salaries for various grades</a:t>
            </a:r>
          </a:p>
          <a:p>
            <a:pPr lvl="1" eaLnBrk="1" hangingPunct="1">
              <a:buSzPct val="70000"/>
            </a:pPr>
            <a:r>
              <a:rPr lang="en-US" altLang="en-US" dirty="0"/>
              <a:t>Apart from these tables, you will also use the other tables listed in the previous slide such as the </a:t>
            </a:r>
            <a:r>
              <a:rPr lang="en-US" altLang="en-US" dirty="0">
                <a:latin typeface="Courier New" pitchFamily="49" charset="0"/>
              </a:rPr>
              <a:t>LOCATIONS</a:t>
            </a:r>
            <a:r>
              <a:rPr lang="en-US" altLang="en-US" dirty="0"/>
              <a:t> and the </a:t>
            </a:r>
            <a:r>
              <a:rPr lang="en-US" altLang="en-US" dirty="0">
                <a:latin typeface="Courier New" pitchFamily="49" charset="0"/>
              </a:rPr>
              <a:t>JOB_HISTORY</a:t>
            </a:r>
            <a:r>
              <a:rPr lang="en-US" altLang="en-US" dirty="0"/>
              <a:t> table.</a:t>
            </a:r>
          </a:p>
          <a:p>
            <a:pPr lvl="1" eaLnBrk="1" hangingPunct="1"/>
            <a:r>
              <a:rPr lang="en-US" altLang="en-US" b="1" dirty="0"/>
              <a:t>Note:</a:t>
            </a:r>
            <a:r>
              <a:rPr lang="en-US" altLang="en-US" dirty="0"/>
              <a:t> The structure and data for all the tables are provided in Appendix A.</a:t>
            </a:r>
          </a:p>
        </p:txBody>
      </p:sp>
      <p:sp>
        <p:nvSpPr>
          <p:cNvPr id="81924"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39</a:t>
            </a:fld>
            <a:endParaRPr lang="en-US" dirty="0"/>
          </a:p>
        </p:txBody>
      </p:sp>
    </p:spTree>
    <p:extLst>
      <p:ext uri="{BB962C8B-B14F-4D97-AF65-F5344CB8AC3E}">
        <p14:creationId xmlns:p14="http://schemas.microsoft.com/office/powerpoint/2010/main" val="40455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altLang="en-US" dirty="0"/>
              <a:t>This course offers you an introduction to the Oracle Database technology. Completing this course will equip you with essential SQL skills. Some of the tasks you can do with these skills include querying single and multiple tables, inserting data in tables, creating tables, and querying metadata.</a:t>
            </a:r>
          </a:p>
        </p:txBody>
      </p:sp>
      <p:sp>
        <p:nvSpPr>
          <p:cNvPr id="49156" name="Slide Image Placeholder 9"/>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a:t>
            </a:fld>
            <a:endParaRPr lang="en-US" dirty="0"/>
          </a:p>
        </p:txBody>
      </p:sp>
    </p:spTree>
    <p:extLst>
      <p:ext uri="{BB962C8B-B14F-4D97-AF65-F5344CB8AC3E}">
        <p14:creationId xmlns:p14="http://schemas.microsoft.com/office/powerpoint/2010/main" val="703314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457200" y="457200"/>
            <a:ext cx="6858000" cy="3859213"/>
          </a:xfrm>
        </p:spPr>
      </p:sp>
      <p:sp>
        <p:nvSpPr>
          <p:cNvPr id="7" name="Notes Placeholder 6"/>
          <p:cNvSpPr>
            <a:spLocks noGrp="1"/>
          </p:cNvSpPr>
          <p:nvPr>
            <p:ph type="body" idx="1"/>
          </p:nvPr>
        </p:nvSpPr>
        <p:spPr/>
        <p:txBody>
          <a:bodyPr>
            <a:normAutofit/>
          </a:bodyPr>
          <a:lstStyle/>
          <a:p>
            <a:endParaRPr lang="en-US"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40</a:t>
            </a:fld>
            <a:endParaRPr lang="en-US" dirty="0"/>
          </a:p>
        </p:txBody>
      </p:sp>
    </p:spTree>
    <p:extLst>
      <p:ext uri="{BB962C8B-B14F-4D97-AF65-F5344CB8AC3E}">
        <p14:creationId xmlns:p14="http://schemas.microsoft.com/office/powerpoint/2010/main" val="1063316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Notes Placeholder 6"/>
          <p:cNvSpPr>
            <a:spLocks noGrp="1"/>
          </p:cNvSpPr>
          <p:nvPr>
            <p:ph type="body" idx="1"/>
          </p:nvPr>
        </p:nvSpPr>
        <p:spPr/>
        <p:txBody>
          <a:bodyPr>
            <a:normAutofit/>
          </a:bodyPr>
          <a:lstStyle/>
          <a:p>
            <a:pPr lvl="1"/>
            <a:r>
              <a:rPr lang="en-US" altLang="en-US" dirty="0"/>
              <a:t>In a relational database, you do not specify the access route to the tables, and you do not need to know how the data is arranged physically.</a:t>
            </a:r>
          </a:p>
          <a:p>
            <a:pPr lvl="1"/>
            <a:r>
              <a:rPr lang="en-US" altLang="en-US" dirty="0"/>
              <a:t>To access the database, you execute a structured query language (SQL) statement, which is the American National Standards Institute (ANSI) standard language for operating relational databases. SQL is also compliant to ISO Standard (SQL 2016). The Oracle Database complies with the ANSI and ISO standards for SQL </a:t>
            </a:r>
            <a:r>
              <a:rPr lang="en-US" sz="1100" kern="1200" dirty="0">
                <a:solidFill>
                  <a:srgbClr val="000000"/>
                </a:solidFill>
                <a:effectLst/>
                <a:latin typeface="Oracle Sans" panose="020B0503020204020204" pitchFamily="34" charset="0"/>
                <a:ea typeface="+mn-ea"/>
                <a:cs typeface="Oracle Sans" panose="020B0503020204020204" pitchFamily="34" charset="0"/>
              </a:rPr>
              <a:t>(mandatory portion compliance is known as Core SQL which is at SQL:2016 for the 19c version of the Oracle database)</a:t>
            </a:r>
            <a:r>
              <a:rPr lang="en-US" dirty="0">
                <a:effectLst/>
              </a:rPr>
              <a:t> </a:t>
            </a:r>
            <a:endParaRPr lang="en-US" altLang="en-US" dirty="0"/>
          </a:p>
          <a:p>
            <a:pPr lvl="1"/>
            <a:r>
              <a:rPr lang="en-US" altLang="en-US" dirty="0"/>
              <a:t>SQL is a set of statements with which all programs and users access data in an Oracle database. Application programs and Oracle tools often allow users access to the database without using SQL directly, but these applications, in turn, must use SQL when executing the user’s request. Oracle Application Express is one such example.</a:t>
            </a:r>
          </a:p>
          <a:p>
            <a:pPr lvl="1"/>
            <a:r>
              <a:rPr lang="en-US" altLang="en-US" dirty="0"/>
              <a:t>SQL provides statements for a variety of tasks, including:</a:t>
            </a:r>
          </a:p>
          <a:p>
            <a:pPr lvl="2"/>
            <a:r>
              <a:rPr lang="en-US" altLang="en-US" dirty="0"/>
              <a:t>Querying data</a:t>
            </a:r>
          </a:p>
          <a:p>
            <a:pPr lvl="2"/>
            <a:r>
              <a:rPr lang="en-US" altLang="en-US" dirty="0"/>
              <a:t>Inserting, updating, and deleting rows in a table</a:t>
            </a:r>
          </a:p>
          <a:p>
            <a:pPr lvl="2"/>
            <a:r>
              <a:rPr lang="en-US" altLang="en-US" dirty="0"/>
              <a:t>Creating, replacing, altering, and dropping objects</a:t>
            </a:r>
          </a:p>
          <a:p>
            <a:pPr lvl="2"/>
            <a:r>
              <a:rPr lang="en-US" altLang="en-US" dirty="0"/>
              <a:t>Controlling access to the database and its objects</a:t>
            </a:r>
          </a:p>
          <a:p>
            <a:pPr lvl="2"/>
            <a:r>
              <a:rPr lang="en-US" altLang="en-US" dirty="0"/>
              <a:t>Guaranteeing database consistency and integrity</a:t>
            </a:r>
          </a:p>
          <a:p>
            <a:pPr lvl="1"/>
            <a:r>
              <a:rPr lang="en-US" altLang="en-US" dirty="0"/>
              <a:t>SQL unifies all of the preceding tasks in one consistent language and enables you to work with data at a logical level.</a:t>
            </a:r>
          </a:p>
          <a:p>
            <a:pPr lvl="1"/>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41</a:t>
            </a:fld>
            <a:endParaRPr lang="en-US" dirty="0"/>
          </a:p>
        </p:txBody>
      </p:sp>
    </p:spTree>
    <p:extLst>
      <p:ext uri="{BB962C8B-B14F-4D97-AF65-F5344CB8AC3E}">
        <p14:creationId xmlns:p14="http://schemas.microsoft.com/office/powerpoint/2010/main" val="3718532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a:t>Using SQL benefits all types of users, including application programmers, database administrators, managers, and end users. The purpose of SQL is to provide an interface to a relational database such as Oracle Database. All SQL statements are instructions to the database. Some of the features of SQL are:</a:t>
            </a:r>
          </a:p>
          <a:p>
            <a:pPr lvl="2"/>
            <a:r>
              <a:rPr lang="en-US" dirty="0"/>
              <a:t>It processes sets of data as groups rather than as individual units.</a:t>
            </a:r>
          </a:p>
          <a:p>
            <a:pPr lvl="2"/>
            <a:r>
              <a:rPr lang="en-US" dirty="0"/>
              <a:t>It provides automatic navigation to the data.</a:t>
            </a:r>
          </a:p>
          <a:p>
            <a:pPr lvl="2"/>
            <a:r>
              <a:rPr lang="en-US" dirty="0"/>
              <a:t>It uses statements that are complex and powerful individually, and are therefore standalone.</a:t>
            </a:r>
          </a:p>
          <a:p>
            <a:pPr lvl="1"/>
            <a:r>
              <a:rPr lang="en-US" dirty="0"/>
              <a:t>SQL lets you work with data at the logical level. For example, to retrieve a set of rows from a table, you define a condition used to filter the rows. All rows satisfying the condition are retrieved in a single step and can be passed as a unit to the user, to another SQL statement, or to an application. You need not deal with the rows one by one, nor do you have to worry about how they are physically stored or retrieved. </a:t>
            </a:r>
          </a:p>
          <a:p>
            <a:pPr lvl="1"/>
            <a:endParaRPr lang="en-US" dirty="0"/>
          </a:p>
        </p:txBody>
      </p:sp>
      <p:sp>
        <p:nvSpPr>
          <p:cNvPr id="7" name="Slide Image Placeholder 6"/>
          <p:cNvSpPr>
            <a:spLocks noGrp="1" noRot="1" noChangeAspect="1"/>
          </p:cNvSpPr>
          <p:nvPr>
            <p:ph type="sldImg"/>
          </p:nvPr>
        </p:nvSpPr>
        <p:spPr>
          <a:xfrm>
            <a:off x="457200" y="457200"/>
            <a:ext cx="6858000" cy="3859213"/>
          </a:xfrm>
        </p:spPr>
      </p:sp>
      <p:sp>
        <p:nvSpPr>
          <p:cNvPr id="5" name="Footer Placeholder 4"/>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42</a:t>
            </a:fld>
            <a:endParaRPr lang="en-US" dirty="0"/>
          </a:p>
        </p:txBody>
      </p:sp>
    </p:spTree>
    <p:extLst>
      <p:ext uri="{BB962C8B-B14F-4D97-AF65-F5344CB8AC3E}">
        <p14:creationId xmlns:p14="http://schemas.microsoft.com/office/powerpoint/2010/main" val="279626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Notes Placeholder 7"/>
          <p:cNvSpPr>
            <a:spLocks noGrp="1"/>
          </p:cNvSpPr>
          <p:nvPr>
            <p:ph type="body" idx="1"/>
          </p:nvPr>
        </p:nvSpPr>
        <p:spPr/>
        <p:txBody>
          <a:bodyPr>
            <a:normAutofit/>
          </a:bodyPr>
          <a:lstStyle/>
          <a:p>
            <a:pPr lvl="1"/>
            <a:r>
              <a:rPr lang="en-US" altLang="en-US" dirty="0"/>
              <a:t>SQL statements are used to access the database and maintain the data.</a:t>
            </a:r>
          </a:p>
          <a:p>
            <a:pPr lvl="1"/>
            <a:r>
              <a:rPr lang="en-US" altLang="en-US" dirty="0"/>
              <a:t>SQL statements supported by Oracle comply with industry standards. Oracle Corporation ensures future compliance with evolving standards by actively involving key personnel in SQL standards committees. The industry-accepted committees are ANSI and International Standards Organization (ISO). Both ANSI and ISO have accepted SQL as the standard language for relational databases.</a:t>
            </a:r>
          </a:p>
          <a:p>
            <a:pPr lvl="1"/>
            <a:endParaRPr lang="en-US" altLang="en-US" dirty="0"/>
          </a:p>
        </p:txBody>
      </p:sp>
      <p:graphicFrame>
        <p:nvGraphicFramePr>
          <p:cNvPr id="63491" name="Object 4"/>
          <p:cNvGraphicFramePr>
            <a:graphicFrameLocks/>
          </p:cNvGraphicFramePr>
          <p:nvPr/>
        </p:nvGraphicFramePr>
        <p:xfrm>
          <a:off x="582401" y="5791200"/>
          <a:ext cx="6559947" cy="2852202"/>
        </p:xfrm>
        <a:graphic>
          <a:graphicData uri="http://schemas.openxmlformats.org/presentationml/2006/ole">
            <mc:AlternateContent xmlns:mc="http://schemas.openxmlformats.org/markup-compatibility/2006">
              <mc:Choice xmlns:v="urn:schemas-microsoft-com:vml" Requires="v">
                <p:oleObj spid="_x0000_s2121" name="Document" r:id="rId4" imgW="6145817" imgH="2752787" progId="Word.Document.8">
                  <p:embed/>
                </p:oleObj>
              </mc:Choice>
              <mc:Fallback>
                <p:oleObj name="Document" r:id="rId4" imgW="6145817" imgH="2752787" progId="Word.Document.8">
                  <p:embed/>
                  <p:pic>
                    <p:nvPicPr>
                      <p:cNvPr id="63491"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401" y="5791200"/>
                        <a:ext cx="6559947" cy="285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Image Placeholder 7"/>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43</a:t>
            </a:fld>
            <a:endParaRPr lang="en-US" dirty="0"/>
          </a:p>
        </p:txBody>
      </p:sp>
    </p:spTree>
    <p:extLst>
      <p:ext uri="{BB962C8B-B14F-4D97-AF65-F5344CB8AC3E}">
        <p14:creationId xmlns:p14="http://schemas.microsoft.com/office/powerpoint/2010/main" val="3485365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Notes Placeholder 6"/>
          <p:cNvSpPr>
            <a:spLocks noGrp="1"/>
          </p:cNvSpPr>
          <p:nvPr>
            <p:ph type="body" idx="1"/>
          </p:nvPr>
        </p:nvSpPr>
        <p:spPr/>
        <p:txBody>
          <a:bodyPr>
            <a:normAutofit/>
          </a:bodyPr>
          <a:lstStyle/>
          <a:p>
            <a:pPr lvl="1"/>
            <a:r>
              <a:rPr lang="en-US" altLang="en-US" dirty="0"/>
              <a:t>There are various development environments for writing SQL statements. Oracle SQL Developer and Oracle SQL*Plus are the commonly used tools in Oracle.</a:t>
            </a:r>
          </a:p>
          <a:p>
            <a:pPr lvl="1"/>
            <a:r>
              <a:rPr lang="en-US" altLang="en-US" b="1" dirty="0"/>
              <a:t>Oracle SQL Developer</a:t>
            </a:r>
          </a:p>
          <a:p>
            <a:pPr lvl="1"/>
            <a:r>
              <a:rPr lang="en-US" altLang="en-US" dirty="0"/>
              <a:t>Oracle SQL Developer is a graphical interface for developing SQL. It provides features to view the database components and update values without writing any SQL query. In this course, Oracle SQL Developer is used to create and execute example SQL statements. You will use Oracle SQL Developer to perform the hands-on exercises. </a:t>
            </a:r>
          </a:p>
          <a:p>
            <a:pPr lvl="1"/>
            <a:r>
              <a:rPr lang="en-US" altLang="en-US" b="1" dirty="0"/>
              <a:t>Oracle SQL*Plus</a:t>
            </a:r>
          </a:p>
          <a:p>
            <a:pPr lvl="1"/>
            <a:r>
              <a:rPr lang="en-US" altLang="en-US" dirty="0"/>
              <a:t>If you like working with a command-line interface, you can use Oracle SQL*Plus, which is a command-line based environment. It can also be used to run all SQL commands covered in this course.</a:t>
            </a:r>
          </a:p>
          <a:p>
            <a:pPr lvl="1"/>
            <a:r>
              <a:rPr lang="en-US" altLang="en-US" b="1" dirty="0"/>
              <a:t>Notes</a:t>
            </a:r>
          </a:p>
          <a:p>
            <a:pPr lvl="2"/>
            <a:r>
              <a:rPr lang="en-US" altLang="en-US" dirty="0"/>
              <a:t>See Appendix B for information about using Oracle SQL Developer, including simple instructions on the installation process.</a:t>
            </a:r>
          </a:p>
          <a:p>
            <a:pPr lvl="2"/>
            <a:r>
              <a:rPr lang="en-US" altLang="en-US" dirty="0"/>
              <a:t>See Appendix C for information about using Oracle SQL*Plus.</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44</a:t>
            </a:fld>
            <a:endParaRPr lang="en-US" dirty="0"/>
          </a:p>
        </p:txBody>
      </p:sp>
    </p:spTree>
    <p:extLst>
      <p:ext uri="{BB962C8B-B14F-4D97-AF65-F5344CB8AC3E}">
        <p14:creationId xmlns:p14="http://schemas.microsoft.com/office/powerpoint/2010/main" val="1258386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a:t>Oracle Live SQL is another environment where you can write and execute SQL statements.</a:t>
            </a:r>
          </a:p>
          <a:p>
            <a:pPr lvl="1"/>
            <a:r>
              <a:rPr lang="en-US" dirty="0"/>
              <a:t>You can now learn SQL without the need to install a database or download any tool. Oracle Live SQL exists to provide the Oracle database community with an easy online way to test and share SQL and PL/SQL application development concepts.</a:t>
            </a:r>
          </a:p>
          <a:p>
            <a:pPr lvl="1"/>
            <a:r>
              <a:rPr lang="en-US" dirty="0"/>
              <a:t>Let us look at some of the features of Oracle Live SQL:</a:t>
            </a:r>
          </a:p>
          <a:p>
            <a:pPr lvl="2"/>
            <a:r>
              <a:rPr lang="en-US" dirty="0"/>
              <a:t>Provides browser-based SQL worksheet access to an Oracle database schema</a:t>
            </a:r>
          </a:p>
          <a:p>
            <a:pPr lvl="2"/>
            <a:r>
              <a:rPr lang="en-US" dirty="0"/>
              <a:t>Has the ability to save and share SQL scripts</a:t>
            </a:r>
          </a:p>
          <a:p>
            <a:pPr lvl="2"/>
            <a:r>
              <a:rPr lang="en-US" dirty="0"/>
              <a:t>Provides a schema browser to view and extend database objects</a:t>
            </a:r>
          </a:p>
          <a:p>
            <a:pPr lvl="2"/>
            <a:r>
              <a:rPr lang="en-US" dirty="0"/>
              <a:t>Provides access to interactive educational tutorials</a:t>
            </a:r>
          </a:p>
          <a:p>
            <a:pPr lvl="2"/>
            <a:r>
              <a:rPr lang="en-US" dirty="0"/>
              <a:t>Provides customized data access examples for PL/SQL, Java, PHP, C</a:t>
            </a:r>
          </a:p>
          <a:p>
            <a:pPr lvl="1"/>
            <a:r>
              <a:rPr lang="en-US" dirty="0"/>
              <a:t>You can continue to learn SQL by using Live SQL yourself. All you need is your Oracle Technology Network (OTN) credentials and an interest in learning SQL.</a:t>
            </a:r>
          </a:p>
          <a:p>
            <a:pPr lvl="1"/>
            <a:r>
              <a:rPr lang="en-US" b="1" dirty="0"/>
              <a:t>Note: </a:t>
            </a:r>
            <a:r>
              <a:rPr lang="en-US" dirty="0"/>
              <a:t>Oracle Live SQL cannot be used to execute the lab exercises without the initial schema setup.</a:t>
            </a:r>
          </a:p>
          <a:p>
            <a:endParaRPr lang="en-US" dirty="0"/>
          </a:p>
        </p:txBody>
      </p:sp>
      <p:sp>
        <p:nvSpPr>
          <p:cNvPr id="7" name="Slide Image Placeholder 6"/>
          <p:cNvSpPr>
            <a:spLocks noGrp="1" noRot="1" noChangeAspect="1"/>
          </p:cNvSpPr>
          <p:nvPr>
            <p:ph type="sldImg"/>
          </p:nvPr>
        </p:nvSpPr>
        <p:spPr>
          <a:xfrm>
            <a:off x="457200" y="457200"/>
            <a:ext cx="6858000" cy="3859213"/>
          </a:xfrm>
        </p:spPr>
      </p:sp>
      <p:sp>
        <p:nvSpPr>
          <p:cNvPr id="5" name="Footer Placeholder 4"/>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45</a:t>
            </a:fld>
            <a:endParaRPr lang="en-US" dirty="0"/>
          </a:p>
        </p:txBody>
      </p:sp>
    </p:spTree>
    <p:extLst>
      <p:ext uri="{BB962C8B-B14F-4D97-AF65-F5344CB8AC3E}">
        <p14:creationId xmlns:p14="http://schemas.microsoft.com/office/powerpoint/2010/main" val="3709606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Notes Placeholder 6"/>
          <p:cNvSpPr>
            <a:spLocks noGrp="1"/>
          </p:cNvSpPr>
          <p:nvPr>
            <p:ph type="body" idx="1"/>
          </p:nvPr>
        </p:nvSpPr>
        <p:spPr/>
        <p:txBody>
          <a:bodyPr>
            <a:normAutofit/>
          </a:bodyPr>
          <a:lstStyle/>
          <a:p>
            <a:pPr lvl="1"/>
            <a:r>
              <a:rPr lang="en-US" altLang="en-US" dirty="0"/>
              <a:t>There are various development environments for writing SQL statements. MySQL Workbench and the mysql command-line</a:t>
            </a:r>
            <a:r>
              <a:rPr lang="en-US" altLang="en-US" baseline="0" dirty="0"/>
              <a:t> tool are commonly used for MySQL database development</a:t>
            </a:r>
            <a:r>
              <a:rPr lang="en-US" altLang="en-US" dirty="0"/>
              <a:t>.</a:t>
            </a:r>
          </a:p>
          <a:p>
            <a:pPr lvl="1"/>
            <a:r>
              <a:rPr lang="en-US" altLang="en-US" b="1" dirty="0"/>
              <a:t>MySQL Workbench</a:t>
            </a:r>
          </a:p>
          <a:p>
            <a:pPr lvl="1"/>
            <a:r>
              <a:rPr lang="en-US" altLang="en-US" dirty="0"/>
              <a:t>This is a graphical interface for developing SQL. It provides features to view the database components and update values by navigating</a:t>
            </a:r>
            <a:r>
              <a:rPr lang="en-US" altLang="en-US" baseline="0" dirty="0"/>
              <a:t> a graphical user interface in addition to entering SQL statements</a:t>
            </a:r>
            <a:r>
              <a:rPr lang="en-US" altLang="en-US" dirty="0"/>
              <a:t>. In this course, MySQL Workbench is used to create and execute example SQL statements. You will use MySQL Workbench to perform the hands-on exercises. </a:t>
            </a:r>
          </a:p>
          <a:p>
            <a:pPr lvl="1"/>
            <a:r>
              <a:rPr lang="en-US" altLang="en-US" b="1" dirty="0">
                <a:latin typeface="Courier New" panose="02070309020205020404" pitchFamily="49" charset="0"/>
              </a:rPr>
              <a:t>mysql</a:t>
            </a:r>
            <a:r>
              <a:rPr lang="en-US" altLang="en-US" b="1" dirty="0"/>
              <a:t> –</a:t>
            </a:r>
            <a:r>
              <a:rPr lang="en-US" altLang="en-US" b="1" baseline="0" dirty="0"/>
              <a:t> the MySQL Command-Line Tool</a:t>
            </a:r>
            <a:endParaRPr lang="en-US" altLang="en-US" b="1" dirty="0"/>
          </a:p>
          <a:p>
            <a:pPr lvl="1"/>
            <a:r>
              <a:rPr lang="en-US" altLang="en-US" dirty="0"/>
              <a:t>If you like working with a command-line interface, you can use mysql, which is the command-line interpreter for the MySQL Database</a:t>
            </a:r>
            <a:r>
              <a:rPr lang="en-US" altLang="en-US" baseline="0" dirty="0"/>
              <a:t>. It processes SQL statements and also MySQL-specific commands.</a:t>
            </a:r>
            <a:r>
              <a:rPr lang="en-US" altLang="en-US" dirty="0"/>
              <a:t> It can also be used to run all SQL commands covered in this course.</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46</a:t>
            </a:fld>
            <a:endParaRPr lang="en-US" dirty="0"/>
          </a:p>
        </p:txBody>
      </p:sp>
    </p:spTree>
    <p:extLst>
      <p:ext uri="{BB962C8B-B14F-4D97-AF65-F5344CB8AC3E}">
        <p14:creationId xmlns:p14="http://schemas.microsoft.com/office/powerpoint/2010/main" val="3162187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457200" y="457200"/>
            <a:ext cx="6858000" cy="3859213"/>
          </a:xfrm>
        </p:spPr>
      </p:sp>
      <p:sp>
        <p:nvSpPr>
          <p:cNvPr id="7" name="Notes Placeholder 6"/>
          <p:cNvSpPr>
            <a:spLocks noGrp="1"/>
          </p:cNvSpPr>
          <p:nvPr>
            <p:ph type="body" idx="1"/>
          </p:nvPr>
        </p:nvSpPr>
        <p:spPr/>
        <p:txBody>
          <a:bodyPr>
            <a:normAutofit/>
          </a:bodyPr>
          <a:lstStyle/>
          <a:p>
            <a:endParaRPr lang="en-US"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47</a:t>
            </a:fld>
            <a:endParaRPr lang="en-US" dirty="0"/>
          </a:p>
        </p:txBody>
      </p:sp>
    </p:spTree>
    <p:extLst>
      <p:ext uri="{BB962C8B-B14F-4D97-AF65-F5344CB8AC3E}">
        <p14:creationId xmlns:p14="http://schemas.microsoft.com/office/powerpoint/2010/main" val="2125321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Notes Placeholder 6"/>
          <p:cNvSpPr>
            <a:spLocks noGrp="1"/>
          </p:cNvSpPr>
          <p:nvPr>
            <p:ph type="body" idx="1"/>
          </p:nvPr>
        </p:nvSpPr>
        <p:spPr>
          <a:noFill/>
          <a:ln/>
        </p:spPr>
        <p:txBody>
          <a:bodyPr/>
          <a:lstStyle/>
          <a:p>
            <a:pPr lvl="1" eaLnBrk="1" hangingPunct="1"/>
            <a:r>
              <a:rPr lang="en-US" altLang="en-US" dirty="0"/>
              <a:t>Navigate to https://docs.oracle.com/en/database/database.html to access the Oracle Database 19c</a:t>
            </a:r>
            <a:r>
              <a:rPr lang="en-US" altLang="en-US" i="1" dirty="0"/>
              <a:t> </a:t>
            </a:r>
            <a:r>
              <a:rPr lang="en-US" altLang="en-US" dirty="0"/>
              <a:t>documentation library.</a:t>
            </a:r>
          </a:p>
        </p:txBody>
      </p:sp>
      <p:sp>
        <p:nvSpPr>
          <p:cNvPr id="83972" name="Slide Image Placeholder 6"/>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48</a:t>
            </a:fld>
            <a:endParaRPr lang="en-US" dirty="0"/>
          </a:p>
        </p:txBody>
      </p:sp>
    </p:spTree>
    <p:extLst>
      <p:ext uri="{BB962C8B-B14F-4D97-AF65-F5344CB8AC3E}">
        <p14:creationId xmlns:p14="http://schemas.microsoft.com/office/powerpoint/2010/main" val="371239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457200" y="457200"/>
            <a:ext cx="6858000" cy="3859213"/>
          </a:xfrm>
        </p:spPr>
      </p:sp>
      <p:sp>
        <p:nvSpPr>
          <p:cNvPr id="7" name="Notes Placeholder 6"/>
          <p:cNvSpPr>
            <a:spLocks noGrp="1"/>
          </p:cNvSpPr>
          <p:nvPr>
            <p:ph type="body" idx="1"/>
          </p:nvPr>
        </p:nvSpPr>
        <p:spPr/>
        <p:txBody>
          <a:bodyPr>
            <a:normAutofit/>
          </a:bodyPr>
          <a:lstStyle/>
          <a:p>
            <a:endParaRPr lang="en-US"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49</a:t>
            </a:fld>
            <a:endParaRPr lang="en-US" dirty="0"/>
          </a:p>
        </p:txBody>
      </p:sp>
    </p:spTree>
    <p:extLst>
      <p:ext uri="{BB962C8B-B14F-4D97-AF65-F5344CB8AC3E}">
        <p14:creationId xmlns:p14="http://schemas.microsoft.com/office/powerpoint/2010/main" val="267622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mtClean="0"/>
              <a:t>Oracle Database 19c: SQL Workshop   1 - </a:t>
            </a:r>
            <a:fld id="{7C951E65-0BAA-4B24-AD87-683F8269D8DB}" type="slidenum">
              <a:rPr lang="en-US" smtClean="0"/>
              <a:pPr/>
              <a:t>5</a:t>
            </a:fld>
            <a:endParaRPr lang="en-US" dirty="0"/>
          </a:p>
        </p:txBody>
      </p:sp>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a:r>
              <a:rPr lang="en-US" b="0" dirty="0"/>
              <a:t>The above icons have been used throughout the course to indicate the output results from Oracle Database and MySQL.</a:t>
            </a:r>
          </a:p>
          <a:p>
            <a:pPr lvl="1"/>
            <a:r>
              <a:rPr lang="en-US" b="0" dirty="0" smtClean="0"/>
              <a:t>The </a:t>
            </a:r>
            <a:r>
              <a:rPr lang="en-US" b="0" dirty="0"/>
              <a:t>respective icons have also been used in the title of the slides to indicate exclusive Oracle Database or MySQL only content.</a:t>
            </a:r>
          </a:p>
          <a:p>
            <a:pPr lvl="1"/>
            <a:r>
              <a:rPr lang="en-US" b="0" dirty="0" smtClean="0"/>
              <a:t>Look </a:t>
            </a:r>
            <a:r>
              <a:rPr lang="en-US" b="0" dirty="0"/>
              <a:t>out for these icons throughout the course! </a:t>
            </a:r>
          </a:p>
          <a:p>
            <a:pPr lvl="1"/>
            <a:endParaRPr lang="en-US" dirty="0"/>
          </a:p>
        </p:txBody>
      </p:sp>
    </p:spTree>
    <p:extLst>
      <p:ext uri="{BB962C8B-B14F-4D97-AF65-F5344CB8AC3E}">
        <p14:creationId xmlns:p14="http://schemas.microsoft.com/office/powerpoint/2010/main" val="929958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074"/>
          <p:cNvSpPr>
            <a:spLocks noGrp="1" noRot="1" noChangeAspect="1" noChangeArrowheads="1" noTextEdit="1"/>
          </p:cNvSpPr>
          <p:nvPr>
            <p:ph type="sldImg"/>
          </p:nvPr>
        </p:nvSpPr>
        <p:spPr>
          <a:xfrm>
            <a:off x="457200" y="457200"/>
            <a:ext cx="6858000" cy="3859213"/>
          </a:xfrm>
          <a:ln/>
        </p:spPr>
      </p:sp>
      <p:sp>
        <p:nvSpPr>
          <p:cNvPr id="50179" name="Rectangle 3075"/>
          <p:cNvSpPr>
            <a:spLocks noGrp="1" noChangeArrowheads="1"/>
          </p:cNvSpPr>
          <p:nvPr>
            <p:ph type="body" idx="1"/>
          </p:nvPr>
        </p:nvSpPr>
        <p:spPr>
          <a:noFill/>
          <a:ln/>
        </p:spPr>
        <p:txBody>
          <a:bodyPr/>
          <a:lstStyle/>
          <a:p>
            <a:pPr lvl="1" eaLnBrk="1" hangingPunct="1"/>
            <a:r>
              <a:rPr lang="en-US" b="1" dirty="0"/>
              <a:t>Training Formats</a:t>
            </a:r>
          </a:p>
          <a:p>
            <a:pPr lvl="2" eaLnBrk="1" hangingPunct="1"/>
            <a:r>
              <a:rPr lang="en-US" b="1" dirty="0"/>
              <a:t>Instructor-Led Training (ILT): </a:t>
            </a:r>
            <a:r>
              <a:rPr lang="en-US" dirty="0"/>
              <a:t>Delivered in a classroom with the instructor and students present at the same location and time</a:t>
            </a:r>
          </a:p>
          <a:p>
            <a:pPr lvl="2" eaLnBrk="1" hangingPunct="1"/>
            <a:r>
              <a:rPr lang="en-US" b="1" dirty="0"/>
              <a:t>Live Virtual Class (LVC): </a:t>
            </a:r>
            <a:r>
              <a:rPr lang="en-US" dirty="0"/>
              <a:t>Delivered by using video and audio through a web-based delivery system (WebEx) in which geographically distributed instructor and students participate, interact, and collaborate in a virtual class environment</a:t>
            </a:r>
          </a:p>
          <a:p>
            <a:pPr lvl="2" eaLnBrk="1" hangingPunct="1"/>
            <a:r>
              <a:rPr lang="en-US" b="1" dirty="0"/>
              <a:t>Training On Demand (TOD): </a:t>
            </a:r>
            <a:r>
              <a:rPr lang="en-US" dirty="0"/>
              <a:t>On-demand training that takes traditional classroom training (complete with all classroom content, including lectures, white boarding, and practice videos) and makes it available in a video-based, online format so that you can start your customized training at your convenience</a:t>
            </a:r>
          </a:p>
          <a:p>
            <a:pPr lvl="1" eaLnBrk="1" hangingPunct="1"/>
            <a:r>
              <a:rPr lang="en-GB" dirty="0"/>
              <a:t>For full details about Oracle SQL training options, go to http://education.oracle.com.</a:t>
            </a:r>
          </a:p>
          <a:p>
            <a:pPr lvl="1" eaLnBrk="1" hangingPunct="1"/>
            <a:endParaRPr lang="en-GB" dirty="0"/>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50</a:t>
            </a:fld>
            <a:endParaRPr lang="en-US" dirty="0"/>
          </a:p>
        </p:txBody>
      </p:sp>
    </p:spTree>
    <p:extLst>
      <p:ext uri="{BB962C8B-B14F-4D97-AF65-F5344CB8AC3E}">
        <p14:creationId xmlns:p14="http://schemas.microsoft.com/office/powerpoint/2010/main" val="360732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074"/>
          <p:cNvSpPr>
            <a:spLocks noGrp="1" noRot="1" noChangeAspect="1" noChangeArrowheads="1" noTextEdit="1"/>
          </p:cNvSpPr>
          <p:nvPr>
            <p:ph type="sldImg"/>
          </p:nvPr>
        </p:nvSpPr>
        <p:spPr>
          <a:xfrm>
            <a:off x="457200" y="457200"/>
            <a:ext cx="6858000" cy="3859213"/>
          </a:xfrm>
          <a:ln/>
        </p:spPr>
      </p:sp>
      <p:sp>
        <p:nvSpPr>
          <p:cNvPr id="51203" name="Rectangle 3075"/>
          <p:cNvSpPr>
            <a:spLocks noGrp="1" noChangeArrowheads="1"/>
          </p:cNvSpPr>
          <p:nvPr>
            <p:ph type="body" idx="1"/>
          </p:nvPr>
        </p:nvSpPr>
        <p:spPr>
          <a:noFill/>
          <a:ln/>
        </p:spPr>
        <p:txBody>
          <a:bodyPr/>
          <a:lstStyle/>
          <a:p>
            <a:pPr lvl="1" eaLnBrk="1" hangingPunct="1"/>
            <a:r>
              <a:rPr lang="en-US" dirty="0"/>
              <a:t>For full details of</a:t>
            </a:r>
            <a:r>
              <a:rPr lang="en-US" baseline="0" dirty="0"/>
              <a:t> </a:t>
            </a:r>
            <a:r>
              <a:rPr lang="en-US" dirty="0"/>
              <a:t>SQL and other Oracle Certification options, visit: </a:t>
            </a:r>
            <a:r>
              <a:rPr lang="en-US" dirty="0">
                <a:hlinkClick r:id="rId3"/>
              </a:rPr>
              <a:t>http://education.oracle.com/certification</a:t>
            </a:r>
            <a:r>
              <a:rPr lang="en-US" dirty="0"/>
              <a:t>.</a:t>
            </a:r>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51</a:t>
            </a:fld>
            <a:endParaRPr lang="en-US" dirty="0"/>
          </a:p>
        </p:txBody>
      </p:sp>
    </p:spTree>
    <p:extLst>
      <p:ext uri="{BB962C8B-B14F-4D97-AF65-F5344CB8AC3E}">
        <p14:creationId xmlns:p14="http://schemas.microsoft.com/office/powerpoint/2010/main" val="809103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eaLnBrk="1" hangingPunct="1"/>
            <a:r>
              <a:rPr lang="en-US" dirty="0"/>
              <a:t>Download MySQL Community Edition general availability (GA)</a:t>
            </a:r>
            <a:r>
              <a:rPr lang="en-US" baseline="0" dirty="0"/>
              <a:t> and development releases from t</a:t>
            </a:r>
            <a:r>
              <a:rPr lang="en-US" dirty="0"/>
              <a:t>he </a:t>
            </a:r>
            <a:r>
              <a:rPr lang="en-US" dirty="0">
                <a:hlinkClick r:id="rId3"/>
              </a:rPr>
              <a:t>http://dev.mysql.com</a:t>
            </a:r>
            <a:r>
              <a:rPr lang="en-US" dirty="0"/>
              <a:t> website</a:t>
            </a:r>
            <a:r>
              <a:rPr lang="en-US" baseline="0" dirty="0"/>
              <a:t>. This site also hosts the online documentation, which is an extremely valuable resource for both beginners and expert users of MySQL, and includes </a:t>
            </a:r>
            <a:r>
              <a:rPr lang="en-US" dirty="0"/>
              <a:t>several example databases. Download trial versions</a:t>
            </a:r>
            <a:r>
              <a:rPr lang="en-US" baseline="0" dirty="0"/>
              <a:t> of the </a:t>
            </a:r>
            <a:r>
              <a:rPr lang="en-US" dirty="0"/>
              <a:t>MySQL Enterprise</a:t>
            </a:r>
            <a:r>
              <a:rPr lang="en-US" baseline="0" dirty="0"/>
              <a:t> Edition software, view detailed product information, and find out more about Oracle MySQL </a:t>
            </a:r>
            <a:r>
              <a:rPr lang="en-US" dirty="0"/>
              <a:t>services at </a:t>
            </a:r>
            <a:r>
              <a:rPr lang="en-US" dirty="0">
                <a:hlinkClick r:id="rId4"/>
              </a:rPr>
              <a:t>http://www.mysql.com</a:t>
            </a:r>
            <a:r>
              <a:rPr lang="en-US" dirty="0"/>
              <a:t>.</a:t>
            </a:r>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52</a:t>
            </a:fld>
            <a:endParaRPr lang="en-US" dirty="0"/>
          </a:p>
        </p:txBody>
      </p:sp>
    </p:spTree>
    <p:extLst>
      <p:ext uri="{BB962C8B-B14F-4D97-AF65-F5344CB8AC3E}">
        <p14:creationId xmlns:p14="http://schemas.microsoft.com/office/powerpoint/2010/main" val="213191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eaLnBrk="1" hangingPunct="1"/>
            <a:r>
              <a:rPr lang="en-US" dirty="0">
                <a:solidFill>
                  <a:schemeClr val="tx1"/>
                </a:solidFill>
              </a:rPr>
              <a:t>MySQL has</a:t>
            </a:r>
            <a:r>
              <a:rPr lang="en-US" baseline="0" dirty="0">
                <a:solidFill>
                  <a:schemeClr val="tx1"/>
                </a:solidFill>
              </a:rPr>
              <a:t> a very large and active community. Engage with your peers, report bugs, share information, and discover what is happening in the world of MySQL by using the following resources:</a:t>
            </a:r>
            <a:endParaRPr lang="en-US" dirty="0">
              <a:solidFill>
                <a:schemeClr val="tx1"/>
              </a:solidFill>
            </a:endParaRPr>
          </a:p>
          <a:p>
            <a:pPr lvl="2" eaLnBrk="1" hangingPunct="1"/>
            <a:r>
              <a:rPr lang="en-US" dirty="0">
                <a:solidFill>
                  <a:schemeClr val="tx1"/>
                </a:solidFill>
              </a:rPr>
              <a:t>Mailing lists (</a:t>
            </a:r>
            <a:r>
              <a:rPr lang="en-US" dirty="0">
                <a:solidFill>
                  <a:schemeClr val="tx1"/>
                </a:solidFill>
                <a:hlinkClick r:id="rId3"/>
              </a:rPr>
              <a:t>http://lists.mysql.com</a:t>
            </a:r>
            <a:r>
              <a:rPr lang="en-US" dirty="0">
                <a:solidFill>
                  <a:schemeClr val="tx1"/>
                </a:solidFill>
              </a:rPr>
              <a:t>) </a:t>
            </a:r>
          </a:p>
          <a:p>
            <a:pPr lvl="2" eaLnBrk="1" hangingPunct="1"/>
            <a:r>
              <a:rPr lang="en-US" dirty="0">
                <a:solidFill>
                  <a:schemeClr val="tx1"/>
                </a:solidFill>
              </a:rPr>
              <a:t>Forums (</a:t>
            </a:r>
            <a:r>
              <a:rPr lang="en-US" dirty="0">
                <a:solidFill>
                  <a:schemeClr val="tx1"/>
                </a:solidFill>
                <a:hlinkClick r:id="rId4"/>
              </a:rPr>
              <a:t>http://forums.mysql.com</a:t>
            </a:r>
            <a:r>
              <a:rPr lang="en-US" dirty="0">
                <a:solidFill>
                  <a:schemeClr val="tx1"/>
                </a:solidFill>
              </a:rPr>
              <a:t>) </a:t>
            </a:r>
          </a:p>
          <a:p>
            <a:pPr lvl="2" eaLnBrk="1" hangingPunct="1"/>
            <a:r>
              <a:rPr lang="en-US" dirty="0">
                <a:solidFill>
                  <a:schemeClr val="tx1"/>
                </a:solidFill>
              </a:rPr>
              <a:t>Developer</a:t>
            </a:r>
            <a:r>
              <a:rPr lang="en-US" baseline="0" dirty="0">
                <a:solidFill>
                  <a:schemeClr val="tx1"/>
                </a:solidFill>
              </a:rPr>
              <a:t> </a:t>
            </a:r>
            <a:r>
              <a:rPr lang="en-US" dirty="0">
                <a:solidFill>
                  <a:schemeClr val="tx1"/>
                </a:solidFill>
              </a:rPr>
              <a:t>articles (</a:t>
            </a:r>
            <a:r>
              <a:rPr lang="en-US" dirty="0">
                <a:solidFill>
                  <a:schemeClr val="tx1"/>
                </a:solidFill>
                <a:hlinkClick r:id="rId4"/>
              </a:rPr>
              <a:t>http://forums.mysql.com</a:t>
            </a:r>
            <a:endParaRPr lang="en-US" dirty="0">
              <a:solidFill>
                <a:schemeClr val="tx1"/>
              </a:solidFill>
            </a:endParaRPr>
          </a:p>
          <a:p>
            <a:pPr lvl="2" eaLnBrk="1" hangingPunct="1"/>
            <a:r>
              <a:rPr lang="en-US" dirty="0">
                <a:solidFill>
                  <a:schemeClr val="tx1"/>
                </a:solidFill>
              </a:rPr>
              <a:t>MySQL Newsletter</a:t>
            </a:r>
            <a:r>
              <a:rPr lang="en-US" baseline="0" dirty="0">
                <a:solidFill>
                  <a:schemeClr val="tx1"/>
                </a:solidFill>
              </a:rPr>
              <a:t> (</a:t>
            </a:r>
            <a:r>
              <a:rPr lang="en-US" baseline="0" dirty="0">
                <a:solidFill>
                  <a:schemeClr val="tx1"/>
                </a:solidFill>
                <a:hlinkClick r:id="rId5"/>
              </a:rPr>
              <a:t>http://www.mysql.com/news-and-events/newsletter/</a:t>
            </a:r>
            <a:r>
              <a:rPr lang="en-US" baseline="0" dirty="0">
                <a:solidFill>
                  <a:schemeClr val="tx1"/>
                </a:solidFill>
              </a:rPr>
              <a:t>)</a:t>
            </a:r>
            <a:endParaRPr lang="en-US" dirty="0">
              <a:solidFill>
                <a:schemeClr val="tx1"/>
              </a:solidFill>
            </a:endParaRPr>
          </a:p>
          <a:p>
            <a:pPr lvl="2" eaLnBrk="1" hangingPunct="1"/>
            <a:r>
              <a:rPr lang="en-US" dirty="0">
                <a:solidFill>
                  <a:schemeClr val="tx1"/>
                </a:solidFill>
              </a:rPr>
              <a:t>Planet MySQL blogs (</a:t>
            </a:r>
            <a:r>
              <a:rPr lang="en-US" dirty="0">
                <a:solidFill>
                  <a:schemeClr val="tx1"/>
                </a:solidFill>
                <a:hlinkClick r:id="rId6"/>
              </a:rPr>
              <a:t>http://planet.mysql.com</a:t>
            </a:r>
            <a:r>
              <a:rPr lang="en-US" dirty="0">
                <a:solidFill>
                  <a:schemeClr val="tx1"/>
                </a:solidFill>
              </a:rPr>
              <a:t>)</a:t>
            </a:r>
          </a:p>
          <a:p>
            <a:pPr lvl="2" eaLnBrk="1" hangingPunct="1"/>
            <a:r>
              <a:rPr lang="en-US" dirty="0">
                <a:solidFill>
                  <a:schemeClr val="tx1"/>
                </a:solidFill>
              </a:rPr>
              <a:t>Social media</a:t>
            </a:r>
            <a:r>
              <a:rPr lang="en-US" baseline="0" dirty="0">
                <a:solidFill>
                  <a:schemeClr val="tx1"/>
                </a:solidFill>
              </a:rPr>
              <a:t> channels:</a:t>
            </a:r>
          </a:p>
          <a:p>
            <a:pPr lvl="3" eaLnBrk="1" hangingPunct="1"/>
            <a:r>
              <a:rPr lang="en-US" dirty="0"/>
              <a:t>Facebook: </a:t>
            </a:r>
            <a:r>
              <a:rPr lang="en-US" dirty="0">
                <a:solidFill>
                  <a:schemeClr val="tx1"/>
                </a:solidFill>
                <a:hlinkClick r:id="rId7"/>
              </a:rPr>
              <a:t>http://facebook.com/mysql</a:t>
            </a:r>
            <a:r>
              <a:rPr lang="en-US" dirty="0">
                <a:solidFill>
                  <a:schemeClr val="tx1"/>
                </a:solidFill>
              </a:rPr>
              <a:t> </a:t>
            </a:r>
          </a:p>
          <a:p>
            <a:pPr lvl="3" eaLnBrk="1" hangingPunct="1"/>
            <a:r>
              <a:rPr lang="en-US" dirty="0"/>
              <a:t>Twitter: </a:t>
            </a:r>
            <a:r>
              <a:rPr lang="en-US" dirty="0">
                <a:hlinkClick r:id="rId8"/>
              </a:rPr>
              <a:t>https://twitter.com/mysql_community</a:t>
            </a:r>
            <a:r>
              <a:rPr lang="en-US" dirty="0"/>
              <a:t> and </a:t>
            </a:r>
            <a:r>
              <a:rPr lang="en-US" dirty="0">
                <a:hlinkClick r:id="rId9"/>
              </a:rPr>
              <a:t>http://twitter.com/MySQL</a:t>
            </a:r>
            <a:r>
              <a:rPr lang="en-US" dirty="0"/>
              <a:t> </a:t>
            </a:r>
          </a:p>
          <a:p>
            <a:pPr lvl="2" eaLnBrk="1" hangingPunct="1"/>
            <a:r>
              <a:rPr lang="en-US" dirty="0">
                <a:solidFill>
                  <a:schemeClr val="tx1"/>
                </a:solidFill>
              </a:rPr>
              <a:t>Physical and virtual events (</a:t>
            </a:r>
            <a:r>
              <a:rPr lang="en-US" dirty="0">
                <a:solidFill>
                  <a:schemeClr val="tx1"/>
                </a:solidFill>
                <a:hlinkClick r:id="rId10"/>
              </a:rPr>
              <a:t>http://www.mysql.com/news-and-events</a:t>
            </a:r>
            <a:r>
              <a:rPr lang="en-US" dirty="0">
                <a:solidFill>
                  <a:schemeClr val="tx1"/>
                </a:solidFill>
              </a:rPr>
              <a:t>)</a:t>
            </a:r>
          </a:p>
          <a:p>
            <a:pPr lvl="2" eaLnBrk="1" hangingPunct="1"/>
            <a:r>
              <a:rPr lang="en-US" dirty="0">
                <a:solidFill>
                  <a:schemeClr val="tx1"/>
                </a:solidFill>
              </a:rPr>
              <a:t>Bug tracking (</a:t>
            </a:r>
            <a:r>
              <a:rPr lang="en-US" dirty="0">
                <a:solidFill>
                  <a:schemeClr val="tx1"/>
                </a:solidFill>
                <a:hlinkClick r:id="rId11"/>
              </a:rPr>
              <a:t>http://bugs.mysql.com</a:t>
            </a:r>
            <a:r>
              <a:rPr lang="en-US" dirty="0">
                <a:solidFill>
                  <a:schemeClr val="tx1"/>
                </a:solidFill>
              </a:rPr>
              <a:t>)</a:t>
            </a:r>
          </a:p>
          <a:p>
            <a:pPr lvl="2" eaLnBrk="1" hangingPunct="1"/>
            <a:r>
              <a:rPr lang="en-US" dirty="0">
                <a:solidFill>
                  <a:schemeClr val="tx1"/>
                </a:solidFill>
              </a:rPr>
              <a:t>GitHub repositories</a:t>
            </a:r>
          </a:p>
        </p:txBody>
      </p:sp>
      <p:sp>
        <p:nvSpPr>
          <p:cNvPr id="6" name="Footer Placeholder 5"/>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53</a:t>
            </a:fld>
            <a:endParaRPr lang="en-US" dirty="0"/>
          </a:p>
        </p:txBody>
      </p:sp>
    </p:spTree>
    <p:extLst>
      <p:ext uri="{BB962C8B-B14F-4D97-AF65-F5344CB8AC3E}">
        <p14:creationId xmlns:p14="http://schemas.microsoft.com/office/powerpoint/2010/main" val="4022843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074"/>
          <p:cNvSpPr>
            <a:spLocks noGrp="1" noRot="1" noChangeAspect="1" noChangeArrowheads="1" noTextEdit="1"/>
          </p:cNvSpPr>
          <p:nvPr>
            <p:ph type="sldImg"/>
          </p:nvPr>
        </p:nvSpPr>
        <p:spPr>
          <a:xfrm>
            <a:off x="457200" y="457200"/>
            <a:ext cx="6858000" cy="3859213"/>
          </a:xfrm>
          <a:ln/>
        </p:spPr>
      </p:sp>
      <p:sp>
        <p:nvSpPr>
          <p:cNvPr id="50179" name="Rectangle 3075"/>
          <p:cNvSpPr>
            <a:spLocks noGrp="1" noChangeArrowheads="1"/>
          </p:cNvSpPr>
          <p:nvPr>
            <p:ph type="body" idx="1"/>
          </p:nvPr>
        </p:nvSpPr>
        <p:spPr>
          <a:noFill/>
          <a:ln/>
        </p:spPr>
        <p:txBody>
          <a:bodyPr/>
          <a:lstStyle/>
          <a:p>
            <a:pPr lvl="1" eaLnBrk="1" hangingPunct="1"/>
            <a:r>
              <a:rPr lang="en-US" b="1" dirty="0"/>
              <a:t>Training Formats</a:t>
            </a:r>
          </a:p>
          <a:p>
            <a:pPr lvl="2" eaLnBrk="1" hangingPunct="1"/>
            <a:r>
              <a:rPr lang="en-US" b="1" dirty="0"/>
              <a:t>Instructor-Led Training (ILT): </a:t>
            </a:r>
            <a:r>
              <a:rPr lang="en-US" dirty="0"/>
              <a:t>Delivered in a classroom with the instructor and students present at the same location and time</a:t>
            </a:r>
          </a:p>
          <a:p>
            <a:pPr lvl="2" eaLnBrk="1" hangingPunct="1"/>
            <a:r>
              <a:rPr lang="en-US" b="1" dirty="0"/>
              <a:t>Live Virtual Class (LVC): </a:t>
            </a:r>
            <a:r>
              <a:rPr lang="en-US" dirty="0"/>
              <a:t>Delivered by using video and audio through a web-based delivery system (WebEx) in which geographically distributed instructor and students participate, interact, and collaborate in a virtual class environment</a:t>
            </a:r>
          </a:p>
          <a:p>
            <a:pPr lvl="2" eaLnBrk="1" hangingPunct="1"/>
            <a:r>
              <a:rPr lang="en-US" b="1" dirty="0"/>
              <a:t>Training On Demand (TOD): </a:t>
            </a:r>
            <a:r>
              <a:rPr lang="en-US" dirty="0"/>
              <a:t>On-demand training that takes traditional classroom training (complete with all classroom content, including lectures, white boarding, and practice videos) and makes it available in a video-based, online format so that you can start your customized training at your convenience</a:t>
            </a:r>
          </a:p>
          <a:p>
            <a:pPr lvl="1" eaLnBrk="1" hangingPunct="1"/>
            <a:r>
              <a:rPr lang="en-US" dirty="0"/>
              <a:t>For full details about MySQL training options, go to </a:t>
            </a:r>
            <a:r>
              <a:rPr lang="en-US" dirty="0">
                <a:hlinkClick r:id="rId3"/>
              </a:rPr>
              <a:t>http://education.oracle.com/mysql</a:t>
            </a:r>
            <a:r>
              <a:rPr lang="en-US" dirty="0"/>
              <a:t>.</a:t>
            </a:r>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54</a:t>
            </a:fld>
            <a:endParaRPr lang="en-US" dirty="0"/>
          </a:p>
        </p:txBody>
      </p:sp>
    </p:spTree>
    <p:extLst>
      <p:ext uri="{BB962C8B-B14F-4D97-AF65-F5344CB8AC3E}">
        <p14:creationId xmlns:p14="http://schemas.microsoft.com/office/powerpoint/2010/main" val="92165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074"/>
          <p:cNvSpPr>
            <a:spLocks noGrp="1" noRot="1" noChangeAspect="1" noChangeArrowheads="1" noTextEdit="1"/>
          </p:cNvSpPr>
          <p:nvPr>
            <p:ph type="sldImg"/>
          </p:nvPr>
        </p:nvSpPr>
        <p:spPr>
          <a:xfrm>
            <a:off x="457200" y="457200"/>
            <a:ext cx="6858000" cy="3859213"/>
          </a:xfrm>
          <a:ln/>
        </p:spPr>
      </p:sp>
      <p:sp>
        <p:nvSpPr>
          <p:cNvPr id="51203" name="Rectangle 3075"/>
          <p:cNvSpPr>
            <a:spLocks noGrp="1" noChangeArrowheads="1"/>
          </p:cNvSpPr>
          <p:nvPr>
            <p:ph type="body" idx="1"/>
          </p:nvPr>
        </p:nvSpPr>
        <p:spPr>
          <a:noFill/>
          <a:ln/>
        </p:spPr>
        <p:txBody>
          <a:bodyPr/>
          <a:lstStyle/>
          <a:p>
            <a:pPr lvl="1" eaLnBrk="1" hangingPunct="1"/>
            <a:r>
              <a:rPr lang="en-US" dirty="0"/>
              <a:t>For full details of MySQL and other Oracle Certification options, visit: </a:t>
            </a:r>
            <a:r>
              <a:rPr lang="en-US" dirty="0">
                <a:hlinkClick r:id="rId3"/>
              </a:rPr>
              <a:t>http://education.oracle.com/certification</a:t>
            </a:r>
            <a:r>
              <a:rPr lang="en-US" dirty="0"/>
              <a:t>.</a:t>
            </a:r>
          </a:p>
        </p:txBody>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55</a:t>
            </a:fld>
            <a:endParaRPr lang="en-US" dirty="0"/>
          </a:p>
        </p:txBody>
      </p:sp>
    </p:spTree>
    <p:extLst>
      <p:ext uri="{BB962C8B-B14F-4D97-AF65-F5344CB8AC3E}">
        <p14:creationId xmlns:p14="http://schemas.microsoft.com/office/powerpoint/2010/main" val="1121780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Notes Placeholder 6"/>
          <p:cNvSpPr>
            <a:spLocks noGrp="1"/>
          </p:cNvSpPr>
          <p:nvPr>
            <p:ph type="body" idx="1"/>
          </p:nvPr>
        </p:nvSpPr>
        <p:spPr/>
        <p:txBody>
          <a:bodyPr>
            <a:normAutofit/>
          </a:bodyPr>
          <a:lstStyle/>
          <a:p>
            <a:pPr lvl="1"/>
            <a:r>
              <a:rPr lang="en-US" altLang="en-US" dirty="0"/>
              <a:t>Relational database management systems are composed of objects or relations. They are managed by operations and governed by data integrity constraints.</a:t>
            </a:r>
          </a:p>
          <a:p>
            <a:pPr lvl="1"/>
            <a:r>
              <a:rPr lang="en-US" altLang="en-US" dirty="0"/>
              <a:t>Oracle Corporation produces products and services to meet your RDBMS needs. The main products are the following:</a:t>
            </a:r>
          </a:p>
          <a:p>
            <a:pPr lvl="2"/>
            <a:r>
              <a:rPr lang="en-US" altLang="en-US" dirty="0"/>
              <a:t>Oracle Database, which you use to store and manage information by using SQL</a:t>
            </a:r>
          </a:p>
          <a:p>
            <a:pPr lvl="2"/>
            <a:r>
              <a:rPr lang="en-US" altLang="en-US" dirty="0"/>
              <a:t>Oracle Fusion Middleware, which you use to develop, deploy, and manage modular business services that can be integrated and reused</a:t>
            </a:r>
          </a:p>
          <a:p>
            <a:pPr lvl="2"/>
            <a:r>
              <a:rPr lang="en-US" altLang="en-US" dirty="0"/>
              <a:t>Oracle Enterprise Manager Grid Control, which you use to manage and automate administrative tasks across sets of systems in a grid environment</a:t>
            </a:r>
          </a:p>
          <a:p>
            <a:pPr lvl="1"/>
            <a:r>
              <a:rPr lang="en-US" altLang="en-US" b="1" dirty="0"/>
              <a:t>SQL</a:t>
            </a:r>
          </a:p>
          <a:p>
            <a:pPr lvl="1"/>
            <a:r>
              <a:rPr lang="en-US" altLang="en-US" dirty="0"/>
              <a:t>The Oracle server supports ANSI-standard SQL and contains extensions. SQL is the language that is used to communicate with the server to access, manipulate, and control data.</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56</a:t>
            </a:fld>
            <a:endParaRPr lang="en-US" dirty="0"/>
          </a:p>
        </p:txBody>
      </p:sp>
    </p:spTree>
    <p:extLst>
      <p:ext uri="{BB962C8B-B14F-4D97-AF65-F5344CB8AC3E}">
        <p14:creationId xmlns:p14="http://schemas.microsoft.com/office/powerpoint/2010/main" val="1450123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Notes Placeholder 6"/>
          <p:cNvSpPr>
            <a:spLocks noGrp="1"/>
          </p:cNvSpPr>
          <p:nvPr>
            <p:ph type="body" idx="1"/>
          </p:nvPr>
        </p:nvSpPr>
        <p:spPr/>
        <p:txBody>
          <a:bodyPr>
            <a:normAutofit/>
          </a:bodyPr>
          <a:lstStyle/>
          <a:p>
            <a:pPr lvl="1"/>
            <a:r>
              <a:rPr lang="en-US" altLang="en-US" dirty="0"/>
              <a:t>In this practice, you perform the following:</a:t>
            </a:r>
          </a:p>
          <a:p>
            <a:pPr lvl="2"/>
            <a:r>
              <a:rPr lang="en-US" altLang="en-US" dirty="0"/>
              <a:t>Start Oracle SQL Developer and create a new connection to the ora1 account.</a:t>
            </a:r>
          </a:p>
          <a:p>
            <a:pPr lvl="2"/>
            <a:r>
              <a:rPr lang="en-US" altLang="en-US" dirty="0"/>
              <a:t>Use Oracle SQL Developer to examine data objects in the ora1 account. The </a:t>
            </a:r>
            <a:r>
              <a:rPr lang="en-US" altLang="en-US" dirty="0">
                <a:latin typeface="Courier New" pitchFamily="49" charset="0"/>
                <a:cs typeface="Courier New" pitchFamily="49" charset="0"/>
              </a:rPr>
              <a:t>ora1</a:t>
            </a:r>
            <a:r>
              <a:rPr lang="en-US" altLang="en-US" dirty="0"/>
              <a:t> account contains the </a:t>
            </a:r>
            <a:r>
              <a:rPr lang="en-US" altLang="en-US" dirty="0">
                <a:latin typeface="Courier New" pitchFamily="49" charset="0"/>
                <a:cs typeface="Courier New" pitchFamily="49" charset="0"/>
              </a:rPr>
              <a:t>HR</a:t>
            </a:r>
            <a:r>
              <a:rPr lang="en-US" altLang="en-US" dirty="0"/>
              <a:t> schema tables. </a:t>
            </a:r>
          </a:p>
          <a:p>
            <a:pPr lvl="1"/>
            <a:r>
              <a:rPr lang="en-US" altLang="en-US" dirty="0"/>
              <a:t>Note the following location for the lab files:</a:t>
            </a:r>
          </a:p>
          <a:p>
            <a:pPr lvl="4"/>
            <a:r>
              <a:rPr lang="en-US" altLang="en-US" dirty="0"/>
              <a:t>	</a:t>
            </a:r>
            <a:r>
              <a:rPr lang="en-US" altLang="en-US" i="1" dirty="0"/>
              <a:t>/home/oracle/labs/sql1_oracle/labs</a:t>
            </a:r>
          </a:p>
          <a:p>
            <a:pPr lvl="1"/>
            <a:r>
              <a:rPr lang="en-US" altLang="en-US" dirty="0"/>
              <a:t>If you are asked to save any lab files, save them in this location.</a:t>
            </a:r>
          </a:p>
          <a:p>
            <a:pPr lvl="1"/>
            <a:r>
              <a:rPr lang="en-US" altLang="en-US" dirty="0"/>
              <a:t>In any practice, there may be exercises that are prefaced with the phrases “If you have time” or “If you want an extra challenge.” Work on these exercises only if you have completed all other exercises within the allocated time and would like a further challenge to your skills.</a:t>
            </a:r>
          </a:p>
          <a:p>
            <a:pPr lvl="1"/>
            <a:r>
              <a:rPr lang="en-US" altLang="en-US" dirty="0"/>
              <a:t>Perform the practices slowly and precisely. You can experiment with saving and running command files. If you have any questions at any time, ask your instructor.</a:t>
            </a:r>
          </a:p>
          <a:p>
            <a:pPr lvl="1"/>
            <a:r>
              <a:rPr lang="en-US" altLang="en-US" b="1" dirty="0"/>
              <a:t>Note:</a:t>
            </a:r>
            <a:r>
              <a:rPr lang="en-US" altLang="en-US" dirty="0"/>
              <a:t> All written practices use Oracle SQL Developer as the development environment. Although it is recommended that you use Oracle SQL Developer, you can also use SQL*Plus that is available in this course.</a:t>
            </a:r>
          </a:p>
        </p:txBody>
      </p:sp>
      <p:sp>
        <p:nvSpPr>
          <p:cNvPr id="10" name="Slide Image Placeholder 9"/>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57</a:t>
            </a:fld>
            <a:endParaRPr lang="en-US" dirty="0"/>
          </a:p>
        </p:txBody>
      </p:sp>
    </p:spTree>
    <p:extLst>
      <p:ext uri="{BB962C8B-B14F-4D97-AF65-F5344CB8AC3E}">
        <p14:creationId xmlns:p14="http://schemas.microsoft.com/office/powerpoint/2010/main" val="502246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29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lvl="1"/>
            <a:r>
              <a:rPr lang="en-US" altLang="en-US" dirty="0"/>
              <a:t>In Unit 1, you will learn how to query data from tables, how to query selected records from tables, and also how to sort the data retrieved from the tables.</a:t>
            </a:r>
          </a:p>
        </p:txBody>
      </p:sp>
      <p:sp>
        <p:nvSpPr>
          <p:cNvPr id="10" name="Slide Image Placeholder 9"/>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6</a:t>
            </a:fld>
            <a:endParaRPr lang="en-US" dirty="0"/>
          </a:p>
        </p:txBody>
      </p:sp>
    </p:spTree>
    <p:extLst>
      <p:ext uri="{BB962C8B-B14F-4D97-AF65-F5344CB8AC3E}">
        <p14:creationId xmlns:p14="http://schemas.microsoft.com/office/powerpoint/2010/main" val="209911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lvl="1"/>
            <a:r>
              <a:rPr lang="en-US" dirty="0"/>
              <a:t>In Unit 2, you will learn about SQL statements to query and display data from multiple tables using Joins. You will also learn to use subqueries when the condition is unknown, use group functions to aggregate data, and use set operators.</a:t>
            </a:r>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7</a:t>
            </a:fld>
            <a:endParaRPr lang="en-US" dirty="0"/>
          </a:p>
        </p:txBody>
      </p:sp>
    </p:spTree>
    <p:extLst>
      <p:ext uri="{BB962C8B-B14F-4D97-AF65-F5344CB8AC3E}">
        <p14:creationId xmlns:p14="http://schemas.microsoft.com/office/powerpoint/2010/main" val="3756697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lvl="1"/>
            <a:r>
              <a:rPr lang="en-US" altLang="en-US" dirty="0"/>
              <a:t>In Unit 3, you will learn how to create and manage database objects using DDL statements. You will also learn how to manage data in the tables using DML statements.</a:t>
            </a:r>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8</a:t>
            </a:fld>
            <a:endParaRPr lang="en-US" dirty="0"/>
          </a:p>
        </p:txBody>
      </p:sp>
    </p:spTree>
    <p:extLst>
      <p:ext uri="{BB962C8B-B14F-4D97-AF65-F5344CB8AC3E}">
        <p14:creationId xmlns:p14="http://schemas.microsoft.com/office/powerpoint/2010/main" val="83353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Notes Placeholder 6"/>
          <p:cNvSpPr>
            <a:spLocks noGrp="1"/>
          </p:cNvSpPr>
          <p:nvPr>
            <p:ph type="body" idx="1"/>
          </p:nvPr>
        </p:nvSpPr>
        <p:spPr/>
        <p:txBody>
          <a:bodyPr>
            <a:normAutofit/>
          </a:bodyPr>
          <a:lstStyle/>
          <a:p>
            <a:pPr marL="225425" marR="0" lvl="1" indent="0" algn="l" defTabSz="914361" rtl="0" eaLnBrk="0" fontAlgn="base" latinLnBrk="0" hangingPunct="0">
              <a:lnSpc>
                <a:spcPct val="110000"/>
              </a:lnSpc>
              <a:spcBef>
                <a:spcPts val="800"/>
              </a:spcBef>
              <a:spcAft>
                <a:spcPct val="0"/>
              </a:spcAft>
              <a:buClrTx/>
              <a:buSzPct val="100000"/>
              <a:buFont typeface="Times New Roman" pitchFamily="18" charset="0"/>
              <a:buNone/>
              <a:tabLst/>
              <a:defRPr/>
            </a:pPr>
            <a:r>
              <a:rPr lang="en-US" dirty="0"/>
              <a:t>In Unit 4, </a:t>
            </a:r>
            <a:r>
              <a:rPr lang="en-US" altLang="en-US" dirty="0"/>
              <a:t>you get an introduction to data dictionary views. You learn how to create views on tables. You also learn about synonyms, sequences, and indexes, and how to create them. </a:t>
            </a:r>
          </a:p>
          <a:p>
            <a:pPr lvl="1"/>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smtClean="0"/>
              <a:t>Oracle Database 19c: SQL Workshop   1 - </a:t>
            </a:r>
            <a:fld id="{7C951E65-0BAA-4B24-AD87-683F8269D8DB}" type="slidenum">
              <a:rPr lang="en-US" smtClean="0"/>
              <a:pPr>
                <a:defRPr/>
              </a:pPr>
              <a:t>9</a:t>
            </a:fld>
            <a:endParaRPr lang="en-US" dirty="0"/>
          </a:p>
        </p:txBody>
      </p:sp>
    </p:spTree>
    <p:extLst>
      <p:ext uri="{BB962C8B-B14F-4D97-AF65-F5344CB8AC3E}">
        <p14:creationId xmlns:p14="http://schemas.microsoft.com/office/powerpoint/2010/main" val="361145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Title_Gray_Number"/>
          <p:cNvSpPr>
            <a:spLocks noChangeArrowheads="1"/>
          </p:cNvSpPr>
          <p:nvPr userDrawn="1"/>
        </p:nvSpPr>
        <p:spPr bwMode="gray">
          <a:xfrm>
            <a:off x="14870996" y="993444"/>
            <a:ext cx="1740604" cy="1159288"/>
          </a:xfrm>
          <a:prstGeom prst="rect">
            <a:avLst/>
          </a:prstGeom>
          <a:noFill/>
          <a:ln w="9525">
            <a:noFill/>
            <a:miter lim="800000"/>
            <a:headEnd/>
            <a:tailEnd/>
          </a:ln>
        </p:spPr>
        <p:txBody>
          <a:bodyPr wrap="square" lIns="25398" tIns="25398" rIns="25398" bIns="25398"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baseline="0" dirty="0">
                <a:solidFill>
                  <a:srgbClr val="FFFFFF"/>
                </a:solidFill>
                <a:latin typeface="Oracle Sans" panose="020B0503020204020204" pitchFamily="34" charset="0"/>
                <a:cs typeface="Oracle Sans" panose="020B0503020204020204" pitchFamily="34" charset="0"/>
              </a:rPr>
              <a:t>1</a:t>
            </a:r>
          </a:p>
        </p:txBody>
      </p:sp>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a:t>Click to edit Master subtitle style</a:t>
            </a:r>
            <a:endParaRPr lang="en-US" dirty="0"/>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1" name="Picture 10"/>
          <p:cNvPicPr>
            <a:picLocks noChangeAspect="1"/>
          </p:cNvPicPr>
          <p:nvPr userDrawn="1"/>
        </p:nvPicPr>
        <p:blipFill>
          <a:blip r:embed="rId5"/>
          <a:stretch>
            <a:fillRect/>
          </a:stretch>
        </p:blipFill>
        <p:spPr>
          <a:xfrm>
            <a:off x="1527048" y="1252728"/>
            <a:ext cx="2103120" cy="276427"/>
          </a:xfrm>
          <a:prstGeom prst="rect">
            <a:avLst/>
          </a:prstGeom>
        </p:spPr>
      </p:pic>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xmlns=""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l="-2890" t="-6389" r="-9348" b="-2544"/>
          <a:stretch/>
        </p:blipFill>
        <p:spPr>
          <a:xfrm>
            <a:off x="14324875" y="5986906"/>
            <a:ext cx="3576274" cy="3601882"/>
          </a:xfrm>
          <a:prstGeom prst="ellipse">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26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23" name="Rectangle 22">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grpSp>
        <p:nvGrpSpPr>
          <p:cNvPr id="38" name="Group 37"/>
          <p:cNvGrpSpPr/>
          <p:nvPr userDrawn="1"/>
        </p:nvGrpSpPr>
        <p:grpSpPr>
          <a:xfrm>
            <a:off x="14497049" y="6407578"/>
            <a:ext cx="3257551" cy="3126948"/>
            <a:chOff x="351303" y="1475626"/>
            <a:chExt cx="4296904" cy="4124630"/>
          </a:xfrm>
        </p:grpSpPr>
        <p:grpSp>
          <p:nvGrpSpPr>
            <p:cNvPr id="39" name="Group 38"/>
            <p:cNvGrpSpPr/>
            <p:nvPr/>
          </p:nvGrpSpPr>
          <p:grpSpPr>
            <a:xfrm>
              <a:off x="744570" y="1475626"/>
              <a:ext cx="3074258" cy="4124630"/>
              <a:chOff x="241618" y="1591738"/>
              <a:chExt cx="3577210" cy="4799424"/>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8" y="1591738"/>
                <a:ext cx="3577210" cy="4799424"/>
              </a:xfrm>
              <a:prstGeom prst="rect">
                <a:avLst/>
              </a:prstGeom>
            </p:spPr>
          </p:pic>
          <p:grpSp>
            <p:nvGrpSpPr>
              <p:cNvPr id="44" name="Group 43"/>
              <p:cNvGrpSpPr/>
              <p:nvPr/>
            </p:nvGrpSpPr>
            <p:grpSpPr>
              <a:xfrm>
                <a:off x="1076326" y="2968176"/>
                <a:ext cx="1943100" cy="2077207"/>
                <a:chOff x="1076326" y="2968176"/>
                <a:chExt cx="1943100" cy="2077207"/>
              </a:xfrm>
            </p:grpSpPr>
            <p:sp>
              <p:nvSpPr>
                <p:cNvPr id="45" name="Rectangle 44"/>
                <p:cNvSpPr/>
                <p:nvPr/>
              </p:nvSpPr>
              <p:spPr>
                <a:xfrm>
                  <a:off x="1076326" y="2968176"/>
                  <a:ext cx="1943100" cy="290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1076326" y="3676909"/>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076326" y="4216103"/>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1076326" y="4755295"/>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0" name="Picture 39"/>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1141" t="11895" r="11141" b="11895"/>
            <a:stretch/>
          </p:blipFill>
          <p:spPr>
            <a:xfrm>
              <a:off x="2186372" y="1978845"/>
              <a:ext cx="2461835" cy="1408205"/>
            </a:xfrm>
            <a:prstGeom prst="rect">
              <a:avLst/>
            </a:prstGeom>
          </p:spPr>
        </p:pic>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14022" t="14110" r="46190" b="46243"/>
            <a:stretch/>
          </p:blipFill>
          <p:spPr>
            <a:xfrm>
              <a:off x="351303" y="3065038"/>
              <a:ext cx="1578041" cy="1572444"/>
            </a:xfrm>
            <a:prstGeom prst="ellipse">
              <a:avLst/>
            </a:prstGeom>
          </p:spPr>
        </p:pic>
        <p:sp>
          <p:nvSpPr>
            <p:cNvPr id="42" name="Freeform 8"/>
            <p:cNvSpPr>
              <a:spLocks noChangeAspect="1" noChangeArrowheads="1"/>
            </p:cNvSpPr>
            <p:nvPr/>
          </p:nvSpPr>
          <p:spPr bwMode="auto">
            <a:xfrm>
              <a:off x="559739" y="3413895"/>
              <a:ext cx="1106424" cy="84237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racle Sans" panose="020B0503020204020204" pitchFamily="34" charset="0"/>
                <a:cs typeface="Oracle Sans" panose="020B0503020204020204" pitchFamily="34" charset="0"/>
              </a:endParaRPr>
            </a:p>
          </p:txBody>
        </p:sp>
      </p:gr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13" name="Rectangle 12">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FB9E9CD-D1E8-2941-B6E9-04C71E3BFC82}"/>
              </a:ext>
            </a:extLst>
          </p:cNvPr>
          <p:cNvPicPr>
            <a:picLocks noChangeAspect="1"/>
          </p:cNvPicPr>
          <p:nvPr/>
        </p:nvPicPr>
        <p:blipFill>
          <a:blip r:embed="rId2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pic>
        <p:nvPicPr>
          <p:cNvPr id="16" name="Picture 1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7" name="Picture 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Tree>
    <p:custDataLst>
      <p:tags r:id="rId22"/>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 id="2147484129" r:id="rId20"/>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19.pn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23.gif"/><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notesSlide" Target="../notesSlides/notesSlide16.xml"/><Relationship Id="rId7" Type="http://schemas.openxmlformats.org/officeDocument/2006/relationships/image" Target="../media/image25.png"/><Relationship Id="rId12"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ags" Target="../tags/tag3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notesSlide" Target="../notesSlides/notesSlide18.xml"/><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slideLayout" Target="../slideLayouts/slideLayout4.xml"/><Relationship Id="rId16" Type="http://schemas.openxmlformats.org/officeDocument/2006/relationships/image" Target="../media/image42.png"/><Relationship Id="rId20" Type="http://schemas.openxmlformats.org/officeDocument/2006/relationships/image" Target="../media/image15.png"/><Relationship Id="rId1" Type="http://schemas.openxmlformats.org/officeDocument/2006/relationships/tags" Target="../tags/tag3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9.xml"/><Relationship Id="rId7" Type="http://schemas.openxmlformats.org/officeDocument/2006/relationships/image" Target="../media/image49.png"/><Relationship Id="rId2" Type="http://schemas.openxmlformats.org/officeDocument/2006/relationships/slideLayout" Target="../slideLayouts/slideLayout8.xml"/><Relationship Id="rId1" Type="http://schemas.openxmlformats.org/officeDocument/2006/relationships/tags" Target="../tags/tag34.xml"/><Relationship Id="rId6" Type="http://schemas.openxmlformats.org/officeDocument/2006/relationships/image" Target="../media/image48.png"/><Relationship Id="rId5" Type="http://schemas.openxmlformats.org/officeDocument/2006/relationships/image" Target="../media/image47.emf"/><Relationship Id="rId10" Type="http://schemas.openxmlformats.org/officeDocument/2006/relationships/image" Target="../media/image15.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3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5.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9.xml"/><Relationship Id="rId5" Type="http://schemas.openxmlformats.org/officeDocument/2006/relationships/image" Target="../media/image15.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18.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27.xml"/><Relationship Id="rId7" Type="http://schemas.openxmlformats.org/officeDocument/2006/relationships/image" Target="../media/image64.png"/><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0.gif"/><Relationship Id="rId2" Type="http://schemas.openxmlformats.org/officeDocument/2006/relationships/slideLayout" Target="../slideLayouts/slideLayout4.xml"/><Relationship Id="rId1" Type="http://schemas.openxmlformats.org/officeDocument/2006/relationships/tags" Target="../tags/tag44.xml"/><Relationship Id="rId6" Type="http://schemas.openxmlformats.org/officeDocument/2006/relationships/image" Target="../media/image27.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30.xml"/><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gif"/><Relationship Id="rId10" Type="http://schemas.openxmlformats.org/officeDocument/2006/relationships/image" Target="../media/image75.png"/><Relationship Id="rId4" Type="http://schemas.openxmlformats.org/officeDocument/2006/relationships/image" Target="../media/image27.png"/><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4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tags" Target="../tags/tag4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50.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37.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5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38.xml"/><Relationship Id="rId7" Type="http://schemas.openxmlformats.org/officeDocument/2006/relationships/image" Target="../media/image94.png"/><Relationship Id="rId2" Type="http://schemas.openxmlformats.org/officeDocument/2006/relationships/slideLayout" Target="../slideLayouts/slideLayout8.xml"/><Relationship Id="rId1" Type="http://schemas.openxmlformats.org/officeDocument/2006/relationships/tags" Target="../tags/tag53.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5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06.png"/><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5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14.png"/><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60.xml"/><Relationship Id="rId6" Type="http://schemas.openxmlformats.org/officeDocument/2006/relationships/image" Target="../media/image14.png"/><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61.xml"/><Relationship Id="rId6" Type="http://schemas.openxmlformats.org/officeDocument/2006/relationships/image" Target="../media/image15.png"/><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63.xml"/><Relationship Id="rId6" Type="http://schemas.openxmlformats.org/officeDocument/2006/relationships/image" Target="../media/image14.png"/><Relationship Id="rId5" Type="http://schemas.openxmlformats.org/officeDocument/2006/relationships/image" Target="../media/image102.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9.xml"/><Relationship Id="rId7" Type="http://schemas.openxmlformats.org/officeDocument/2006/relationships/image" Target="../media/image115.gif"/><Relationship Id="rId2" Type="http://schemas.openxmlformats.org/officeDocument/2006/relationships/slideLayout" Target="../slideLayouts/slideLayout4.xml"/><Relationship Id="rId1" Type="http://schemas.openxmlformats.org/officeDocument/2006/relationships/tags" Target="../tags/tag64.xml"/><Relationship Id="rId6" Type="http://schemas.openxmlformats.org/officeDocument/2006/relationships/hyperlink" Target="http://www.oracle.com/technology/products/database/sql_developer/index.html" TargetMode="External"/><Relationship Id="rId5" Type="http://schemas.openxmlformats.org/officeDocument/2006/relationships/hyperlink" Target="http://cloud.oracle.com/" TargetMode="Externa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65.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67.xml"/><Relationship Id="rId5" Type="http://schemas.openxmlformats.org/officeDocument/2006/relationships/image" Target="../media/image15.png"/><Relationship Id="rId4" Type="http://schemas.openxmlformats.org/officeDocument/2006/relationships/hyperlink" Target="http://www.mysql.com/"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9.xml"/><Relationship Id="rId1" Type="http://schemas.openxmlformats.org/officeDocument/2006/relationships/tags" Target="../tags/tag68.xml"/><Relationship Id="rId5" Type="http://schemas.openxmlformats.org/officeDocument/2006/relationships/image" Target="../media/image15.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70.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72.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Introduction</a:t>
            </a:r>
          </a:p>
        </p:txBody>
      </p:sp>
      <p:sp>
        <p:nvSpPr>
          <p:cNvPr id="4" name="Subtitle 3">
            <a:extLst>
              <a:ext uri="{FF2B5EF4-FFF2-40B4-BE49-F238E27FC236}">
                <a16:creationId xmlns:a16="http://schemas.microsoft.com/office/drawing/2014/main" xmlns="" id="{45324F37-514A-437E-9306-686E62FAAC80}"/>
              </a:ext>
            </a:extLst>
          </p:cNvPr>
          <p:cNvSpPr>
            <a:spLocks noGrp="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80648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xmlns="" id="{F1FCA61A-85E1-EF46-9BD7-81C8E4FDC500}"/>
              </a:ext>
            </a:extLst>
          </p:cNvPr>
          <p:cNvSpPr/>
          <p:nvPr/>
        </p:nvSpPr>
        <p:spPr bwMode="auto">
          <a:xfrm>
            <a:off x="4324772" y="2320767"/>
            <a:ext cx="12458700" cy="6783173"/>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32" name="Rounded Rectangle 31">
            <a:extLst>
              <a:ext uri="{FF2B5EF4-FFF2-40B4-BE49-F238E27FC236}">
                <a16:creationId xmlns:a16="http://schemas.microsoft.com/office/drawing/2014/main" xmlns="" id="{931D08AD-3347-5F4F-A5CD-73A3E1642F92}"/>
              </a:ext>
            </a:extLst>
          </p:cNvPr>
          <p:cNvSpPr/>
          <p:nvPr/>
        </p:nvSpPr>
        <p:spPr bwMode="auto">
          <a:xfrm>
            <a:off x="3982369" y="2479204"/>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dirty="0">
                <a:latin typeface="+mn-lt"/>
              </a:rPr>
              <a:t>ç</a:t>
            </a:r>
          </a:p>
        </p:txBody>
      </p:sp>
      <p:sp>
        <p:nvSpPr>
          <p:cNvPr id="92" name="Rounded Rectangle 91"/>
          <p:cNvSpPr/>
          <p:nvPr/>
        </p:nvSpPr>
        <p:spPr bwMode="auto">
          <a:xfrm>
            <a:off x="3982369" y="4191416"/>
            <a:ext cx="1440264" cy="1473621"/>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94" name="Rounded Rectangle 93"/>
          <p:cNvSpPr/>
          <p:nvPr/>
        </p:nvSpPr>
        <p:spPr bwMode="auto">
          <a:xfrm>
            <a:off x="3982369" y="5775794"/>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5" name="Rounded Rectangle 94"/>
          <p:cNvSpPr/>
          <p:nvPr/>
        </p:nvSpPr>
        <p:spPr bwMode="auto">
          <a:xfrm>
            <a:off x="3982369" y="734271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6" name="Rectangle 95"/>
          <p:cNvSpPr/>
          <p:nvPr/>
        </p:nvSpPr>
        <p:spPr bwMode="auto">
          <a:xfrm>
            <a:off x="57503" y="1975148"/>
            <a:ext cx="5133660" cy="7378824"/>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sp>
        <p:nvSpPr>
          <p:cNvPr id="98" name="Freeform 97"/>
          <p:cNvSpPr/>
          <p:nvPr/>
        </p:nvSpPr>
        <p:spPr bwMode="auto">
          <a:xfrm>
            <a:off x="-1016"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99" name="Freeform 98"/>
          <p:cNvSpPr/>
          <p:nvPr/>
        </p:nvSpPr>
        <p:spPr bwMode="auto">
          <a:xfrm>
            <a:off x="-1016"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100" name="Freeform 99"/>
          <p:cNvSpPr/>
          <p:nvPr/>
        </p:nvSpPr>
        <p:spPr bwMode="auto">
          <a:xfrm>
            <a:off x="-1016"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33" name="Freeform 32">
            <a:extLst>
              <a:ext uri="{FF2B5EF4-FFF2-40B4-BE49-F238E27FC236}">
                <a16:creationId xmlns:a16="http://schemas.microsoft.com/office/drawing/2014/main" xmlns="" id="{811CCD30-EF3D-F446-BDA8-E53157AFDD33}"/>
              </a:ext>
            </a:extLst>
          </p:cNvPr>
          <p:cNvSpPr/>
          <p:nvPr/>
        </p:nvSpPr>
        <p:spPr bwMode="auto">
          <a:xfrm>
            <a:off x="-1016" y="2551212"/>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34" name="TextBox 33">
            <a:extLst>
              <a:ext uri="{FF2B5EF4-FFF2-40B4-BE49-F238E27FC236}">
                <a16:creationId xmlns:a16="http://schemas.microsoft.com/office/drawing/2014/main" xmlns="" id="{E2EA938E-7165-334C-9A95-3381A0123DF8}"/>
              </a:ext>
            </a:extLst>
          </p:cNvPr>
          <p:cNvSpPr txBox="1"/>
          <p:nvPr/>
        </p:nvSpPr>
        <p:spPr>
          <a:xfrm>
            <a:off x="535208" y="2846682"/>
            <a:ext cx="43991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rPr>
              <a:t>Unit 4: Views, Sequences, Synonyms, and Indexes</a:t>
            </a:r>
          </a:p>
        </p:txBody>
      </p:sp>
      <p:sp>
        <p:nvSpPr>
          <p:cNvPr id="35" name="TextBox 34">
            <a:extLst>
              <a:ext uri="{FF2B5EF4-FFF2-40B4-BE49-F238E27FC236}">
                <a16:creationId xmlns:a16="http://schemas.microsoft.com/office/drawing/2014/main" xmlns="" id="{50C54257-FD71-2F4B-80E1-ED497379BC5C}"/>
              </a:ext>
            </a:extLst>
          </p:cNvPr>
          <p:cNvSpPr txBox="1"/>
          <p:nvPr/>
        </p:nvSpPr>
        <p:spPr>
          <a:xfrm>
            <a:off x="535208" y="4567436"/>
            <a:ext cx="4475364" cy="707886"/>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ctr" defTabSz="342900">
              <a:spcBef>
                <a:spcPct val="20000"/>
              </a:spcBef>
              <a:buClr>
                <a:srgbClr val="FF0000"/>
              </a:buClr>
              <a:buFont typeface="Arial" pitchFamily="34" charset="0"/>
              <a:buNone/>
              <a:defRPr>
                <a:latin typeface="+mn-lt"/>
                <a:cs typeface="Oracle Sans" panose="020B0503020204020204" pitchFamily="34"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l"/>
            <a:r>
              <a:rPr lang="en-US" sz="2000" b="1" dirty="0">
                <a:solidFill>
                  <a:schemeClr val="bg1"/>
                </a:solidFill>
                <a:latin typeface="Oracle Sans" panose="020B0503020204020204" pitchFamily="34" charset="0"/>
              </a:rPr>
              <a:t>Unit 5: Managing Database Objects and Subqueries</a:t>
            </a:r>
          </a:p>
        </p:txBody>
      </p:sp>
      <p:sp>
        <p:nvSpPr>
          <p:cNvPr id="26" name="Rounded Rectangle 25">
            <a:extLst>
              <a:ext uri="{FF2B5EF4-FFF2-40B4-BE49-F238E27FC236}">
                <a16:creationId xmlns:a16="http://schemas.microsoft.com/office/drawing/2014/main" xmlns="" id="{928E2375-44FF-6E45-8BAF-5464F245DE3A}"/>
              </a:ext>
            </a:extLst>
          </p:cNvPr>
          <p:cNvSpPr/>
          <p:nvPr/>
        </p:nvSpPr>
        <p:spPr bwMode="auto">
          <a:xfrm>
            <a:off x="5974321" y="3066195"/>
            <a:ext cx="8574398"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sz="2000" dirty="0">
              <a:latin typeface="+mn-lt"/>
            </a:endParaRPr>
          </a:p>
        </p:txBody>
      </p:sp>
      <p:sp>
        <p:nvSpPr>
          <p:cNvPr id="27" name="Rounded Rectangle 26">
            <a:extLst>
              <a:ext uri="{FF2B5EF4-FFF2-40B4-BE49-F238E27FC236}">
                <a16:creationId xmlns:a16="http://schemas.microsoft.com/office/drawing/2014/main" xmlns="" id="{912F6295-3AA3-1645-8608-DB2E04444AD8}"/>
              </a:ext>
            </a:extLst>
          </p:cNvPr>
          <p:cNvSpPr/>
          <p:nvPr/>
        </p:nvSpPr>
        <p:spPr bwMode="auto">
          <a:xfrm>
            <a:off x="5976220" y="4603515"/>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000" dirty="0">
              <a:latin typeface="+mn-lt"/>
              <a:cs typeface="Oracle Sans" panose="020B0503020204020204" pitchFamily="34" charset="0"/>
            </a:endParaRPr>
          </a:p>
        </p:txBody>
      </p:sp>
      <p:sp>
        <p:nvSpPr>
          <p:cNvPr id="28" name="Rounded Rectangle 27">
            <a:extLst>
              <a:ext uri="{FF2B5EF4-FFF2-40B4-BE49-F238E27FC236}">
                <a16:creationId xmlns:a16="http://schemas.microsoft.com/office/drawing/2014/main" xmlns="" id="{B74FD850-95B7-A249-A722-4582405C598B}"/>
              </a:ext>
            </a:extLst>
          </p:cNvPr>
          <p:cNvSpPr/>
          <p:nvPr/>
        </p:nvSpPr>
        <p:spPr bwMode="auto">
          <a:xfrm>
            <a:off x="5976220" y="6140835"/>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sz="2000" dirty="0">
              <a:latin typeface="+mn-lt"/>
              <a:cs typeface="Oracle Sans" panose="020B0503020204020204" pitchFamily="34" charset="0"/>
            </a:endParaRPr>
          </a:p>
        </p:txBody>
      </p:sp>
      <p:sp>
        <p:nvSpPr>
          <p:cNvPr id="29" name="TextBox 28">
            <a:extLst>
              <a:ext uri="{FF2B5EF4-FFF2-40B4-BE49-F238E27FC236}">
                <a16:creationId xmlns:a16="http://schemas.microsoft.com/office/drawing/2014/main" xmlns="" id="{673835FB-1FB3-424F-BD23-1E1B6E1B0573}"/>
              </a:ext>
            </a:extLst>
          </p:cNvPr>
          <p:cNvSpPr txBox="1"/>
          <p:nvPr/>
        </p:nvSpPr>
        <p:spPr>
          <a:xfrm>
            <a:off x="6907507" y="3489593"/>
            <a:ext cx="6720530"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fontAlgn="base">
              <a:spcBef>
                <a:spcPct val="0"/>
              </a:spcBef>
              <a:spcAft>
                <a:spcPct val="0"/>
              </a:spcAft>
            </a:pPr>
            <a:r>
              <a:rPr lang="en-US" sz="2000" dirty="0">
                <a:latin typeface="+mn-lt"/>
              </a:rPr>
              <a:t>Lesson 15: Managing Schema Objects</a:t>
            </a:r>
          </a:p>
        </p:txBody>
      </p:sp>
      <p:sp>
        <p:nvSpPr>
          <p:cNvPr id="30" name="TextBox 29">
            <a:extLst>
              <a:ext uri="{FF2B5EF4-FFF2-40B4-BE49-F238E27FC236}">
                <a16:creationId xmlns:a16="http://schemas.microsoft.com/office/drawing/2014/main" xmlns="" id="{AD520D68-4DAC-324C-AB17-0C758C4D6C5A}"/>
              </a:ext>
            </a:extLst>
          </p:cNvPr>
          <p:cNvSpPr txBox="1"/>
          <p:nvPr/>
        </p:nvSpPr>
        <p:spPr>
          <a:xfrm>
            <a:off x="6907507" y="5026914"/>
            <a:ext cx="6124925"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mn-lt"/>
                <a:cs typeface="Oracle Sans" panose="020B0503020204020204" pitchFamily="34" charset="0"/>
              </a:rPr>
              <a:t>Lesson 16: Retrieving Data by Using Subqueries</a:t>
            </a:r>
          </a:p>
        </p:txBody>
      </p:sp>
      <p:sp>
        <p:nvSpPr>
          <p:cNvPr id="31" name="TextBox 30">
            <a:extLst>
              <a:ext uri="{FF2B5EF4-FFF2-40B4-BE49-F238E27FC236}">
                <a16:creationId xmlns:a16="http://schemas.microsoft.com/office/drawing/2014/main" xmlns="" id="{3C0937B1-CFB1-D245-BEA1-0B6EB153D13E}"/>
              </a:ext>
            </a:extLst>
          </p:cNvPr>
          <p:cNvSpPr txBox="1"/>
          <p:nvPr/>
        </p:nvSpPr>
        <p:spPr>
          <a:xfrm>
            <a:off x="6911752" y="6564233"/>
            <a:ext cx="6124925"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fontAlgn="auto">
              <a:spcBef>
                <a:spcPts val="0"/>
              </a:spcBef>
              <a:spcAft>
                <a:spcPts val="0"/>
              </a:spcAft>
            </a:pPr>
            <a:r>
              <a:rPr lang="en-US" sz="2000" b="0" dirty="0">
                <a:solidFill>
                  <a:schemeClr val="tx1">
                    <a:lumMod val="75000"/>
                  </a:schemeClr>
                </a:solidFill>
                <a:latin typeface="+mn-lt"/>
                <a:cs typeface="Oracle Sans" panose="020B0503020204020204" pitchFamily="34" charset="0"/>
              </a:rPr>
              <a:t>Lesson 17: Manipulating Data by Using Subqueries</a:t>
            </a:r>
          </a:p>
        </p:txBody>
      </p:sp>
      <p:sp>
        <p:nvSpPr>
          <p:cNvPr id="46" name="Isosceles Triangle 43">
            <a:extLst>
              <a:ext uri="{FF2B5EF4-FFF2-40B4-BE49-F238E27FC236}">
                <a16:creationId xmlns:a16="http://schemas.microsoft.com/office/drawing/2014/main" xmlns="" id="{F6554F5C-4D4F-644D-A8F4-808652CEC977}"/>
              </a:ext>
            </a:extLst>
          </p:cNvPr>
          <p:cNvSpPr>
            <a:spLocks noChangeAspect="1"/>
          </p:cNvSpPr>
          <p:nvPr/>
        </p:nvSpPr>
        <p:spPr bwMode="auto">
          <a:xfrm rot="5400000">
            <a:off x="6256471" y="5080071"/>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000" dirty="0">
              <a:latin typeface="+mn-lt"/>
              <a:cs typeface="Oracle Sans" panose="020B0503020204020204" pitchFamily="34" charset="0"/>
            </a:endParaRPr>
          </a:p>
        </p:txBody>
      </p:sp>
      <p:sp>
        <p:nvSpPr>
          <p:cNvPr id="47" name="Isosceles Triangle 43">
            <a:extLst>
              <a:ext uri="{FF2B5EF4-FFF2-40B4-BE49-F238E27FC236}">
                <a16:creationId xmlns:a16="http://schemas.microsoft.com/office/drawing/2014/main" xmlns="" id="{091880F1-E74D-764B-8275-760184345A32}"/>
              </a:ext>
            </a:extLst>
          </p:cNvPr>
          <p:cNvSpPr>
            <a:spLocks noChangeAspect="1"/>
          </p:cNvSpPr>
          <p:nvPr/>
        </p:nvSpPr>
        <p:spPr bwMode="auto">
          <a:xfrm rot="5400000">
            <a:off x="6285933" y="3537071"/>
            <a:ext cx="440700" cy="341189"/>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000" dirty="0">
              <a:latin typeface="+mn-lt"/>
              <a:cs typeface="Oracle Sans" panose="020B0503020204020204" pitchFamily="34" charset="0"/>
            </a:endParaRPr>
          </a:p>
        </p:txBody>
      </p:sp>
      <p:sp>
        <p:nvSpPr>
          <p:cNvPr id="48" name="Isosceles Triangle 43">
            <a:extLst>
              <a:ext uri="{FF2B5EF4-FFF2-40B4-BE49-F238E27FC236}">
                <a16:creationId xmlns:a16="http://schemas.microsoft.com/office/drawing/2014/main" xmlns="" id="{534DDD85-6051-8849-B758-9E8722DC817A}"/>
              </a:ext>
            </a:extLst>
          </p:cNvPr>
          <p:cNvSpPr>
            <a:spLocks noChangeAspect="1"/>
          </p:cNvSpPr>
          <p:nvPr/>
        </p:nvSpPr>
        <p:spPr bwMode="auto">
          <a:xfrm rot="5400000">
            <a:off x="6285933" y="6624763"/>
            <a:ext cx="440700" cy="341189"/>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000" dirty="0">
              <a:latin typeface="+mn-lt"/>
              <a:cs typeface="Oracle Sans" panose="020B0503020204020204" pitchFamily="34" charset="0"/>
            </a:endParaRPr>
          </a:p>
        </p:txBody>
      </p:sp>
      <p:sp>
        <p:nvSpPr>
          <p:cNvPr id="49" name="TextBox 48">
            <a:extLst>
              <a:ext uri="{FF2B5EF4-FFF2-40B4-BE49-F238E27FC236}">
                <a16:creationId xmlns:a16="http://schemas.microsoft.com/office/drawing/2014/main" xmlns="" id="{DAFBA074-B273-774B-B5DE-CA38EFAF3CC3}"/>
              </a:ext>
            </a:extLst>
          </p:cNvPr>
          <p:cNvSpPr txBox="1"/>
          <p:nvPr/>
        </p:nvSpPr>
        <p:spPr>
          <a:xfrm>
            <a:off x="568370" y="6295628"/>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Unit 6: User Access</a:t>
            </a:r>
          </a:p>
        </p:txBody>
      </p:sp>
      <p:sp>
        <p:nvSpPr>
          <p:cNvPr id="50" name="TextBox 49">
            <a:extLst>
              <a:ext uri="{FF2B5EF4-FFF2-40B4-BE49-F238E27FC236}">
                <a16:creationId xmlns:a16="http://schemas.microsoft.com/office/drawing/2014/main" xmlns="" id="{6862C9D4-23AB-8446-B673-CD60E5ED57F4}"/>
              </a:ext>
            </a:extLst>
          </p:cNvPr>
          <p:cNvSpPr txBox="1"/>
          <p:nvPr/>
        </p:nvSpPr>
        <p:spPr>
          <a:xfrm>
            <a:off x="568370" y="7839734"/>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Unit 7: Advanced Queries</a:t>
            </a:r>
          </a:p>
        </p:txBody>
      </p:sp>
    </p:spTree>
    <p:custDataLst>
      <p:tags r:id="rId1"/>
    </p:custDataLst>
    <p:extLst>
      <p:ext uri="{BB962C8B-B14F-4D97-AF65-F5344CB8AC3E}">
        <p14:creationId xmlns:p14="http://schemas.microsoft.com/office/powerpoint/2010/main" val="239400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xmlns="" id="{B6F36F76-44E9-9842-AF7A-2337C7642830}"/>
              </a:ext>
            </a:extLst>
          </p:cNvPr>
          <p:cNvSpPr/>
          <p:nvPr/>
        </p:nvSpPr>
        <p:spPr bwMode="auto">
          <a:xfrm>
            <a:off x="4325788" y="5217076"/>
            <a:ext cx="12458700" cy="2806744"/>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32" name="Rounded Rectangle 31">
            <a:extLst>
              <a:ext uri="{FF2B5EF4-FFF2-40B4-BE49-F238E27FC236}">
                <a16:creationId xmlns:a16="http://schemas.microsoft.com/office/drawing/2014/main" xmlns="" id="{931D08AD-3347-5F4F-A5CD-73A3E1642F92}"/>
              </a:ext>
            </a:extLst>
          </p:cNvPr>
          <p:cNvSpPr/>
          <p:nvPr/>
        </p:nvSpPr>
        <p:spPr bwMode="auto">
          <a:xfrm>
            <a:off x="3982369" y="2479204"/>
            <a:ext cx="1440264" cy="1473621"/>
          </a:xfrm>
          <a:prstGeom prst="roundRect">
            <a:avLst>
              <a:gd name="adj" fmla="val 12643"/>
            </a:avLst>
          </a:prstGeom>
          <a:solidFill>
            <a:schemeClr val="accent3"/>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dirty="0">
                <a:latin typeface="+mn-lt"/>
              </a:rPr>
              <a:t>ç</a:t>
            </a:r>
          </a:p>
        </p:txBody>
      </p:sp>
      <p:sp>
        <p:nvSpPr>
          <p:cNvPr id="92" name="Rounded Rectangle 91"/>
          <p:cNvSpPr/>
          <p:nvPr/>
        </p:nvSpPr>
        <p:spPr bwMode="auto">
          <a:xfrm>
            <a:off x="3982369" y="4191416"/>
            <a:ext cx="1440264" cy="1473621"/>
          </a:xfrm>
          <a:prstGeom prst="roundRect">
            <a:avLst>
              <a:gd name="adj" fmla="val 12643"/>
            </a:avLst>
          </a:prstGeom>
          <a:solidFill>
            <a:schemeClr val="accent3"/>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94" name="Rounded Rectangle 93"/>
          <p:cNvSpPr/>
          <p:nvPr/>
        </p:nvSpPr>
        <p:spPr bwMode="auto">
          <a:xfrm>
            <a:off x="3982369" y="5775794"/>
            <a:ext cx="1440264" cy="1473621"/>
          </a:xfrm>
          <a:prstGeom prst="roundRect">
            <a:avLst>
              <a:gd name="adj" fmla="val 12643"/>
            </a:avLst>
          </a:prstGeom>
          <a:solidFill>
            <a:schemeClr val="accent1">
              <a:lumMod val="75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5" name="Rounded Rectangle 94"/>
          <p:cNvSpPr/>
          <p:nvPr/>
        </p:nvSpPr>
        <p:spPr bwMode="auto">
          <a:xfrm>
            <a:off x="3982369" y="7342710"/>
            <a:ext cx="1440264" cy="1473621"/>
          </a:xfrm>
          <a:prstGeom prst="roundRect">
            <a:avLst>
              <a:gd name="adj" fmla="val 12643"/>
            </a:avLst>
          </a:prstGeom>
          <a:solidFill>
            <a:schemeClr val="accent3"/>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6" name="Rectangle 95"/>
          <p:cNvSpPr/>
          <p:nvPr/>
        </p:nvSpPr>
        <p:spPr bwMode="auto">
          <a:xfrm>
            <a:off x="57503" y="1975148"/>
            <a:ext cx="5133660" cy="7378824"/>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sp>
        <p:nvSpPr>
          <p:cNvPr id="98" name="Freeform 97"/>
          <p:cNvSpPr/>
          <p:nvPr/>
        </p:nvSpPr>
        <p:spPr bwMode="auto">
          <a:xfrm>
            <a:off x="-1016"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9" name="Freeform 98"/>
          <p:cNvSpPr/>
          <p:nvPr/>
        </p:nvSpPr>
        <p:spPr bwMode="auto">
          <a:xfrm>
            <a:off x="-1016"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100" name="Freeform 99"/>
          <p:cNvSpPr/>
          <p:nvPr/>
        </p:nvSpPr>
        <p:spPr bwMode="auto">
          <a:xfrm>
            <a:off x="-1016"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33" name="Freeform 32">
            <a:extLst>
              <a:ext uri="{FF2B5EF4-FFF2-40B4-BE49-F238E27FC236}">
                <a16:creationId xmlns:a16="http://schemas.microsoft.com/office/drawing/2014/main" xmlns="" id="{811CCD30-EF3D-F446-BDA8-E53157AFDD33}"/>
              </a:ext>
            </a:extLst>
          </p:cNvPr>
          <p:cNvSpPr/>
          <p:nvPr/>
        </p:nvSpPr>
        <p:spPr bwMode="auto">
          <a:xfrm>
            <a:off x="-1016" y="2551212"/>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34" name="TextBox 33">
            <a:extLst>
              <a:ext uri="{FF2B5EF4-FFF2-40B4-BE49-F238E27FC236}">
                <a16:creationId xmlns:a16="http://schemas.microsoft.com/office/drawing/2014/main" xmlns="" id="{E2EA938E-7165-334C-9A95-3381A0123DF8}"/>
              </a:ext>
            </a:extLst>
          </p:cNvPr>
          <p:cNvSpPr txBox="1"/>
          <p:nvPr/>
        </p:nvSpPr>
        <p:spPr>
          <a:xfrm>
            <a:off x="535208" y="2846682"/>
            <a:ext cx="43991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rPr>
              <a:t>Unit 4: Views, Sequences, Synonyms, and Indexes</a:t>
            </a:r>
          </a:p>
        </p:txBody>
      </p:sp>
      <p:sp>
        <p:nvSpPr>
          <p:cNvPr id="35" name="TextBox 34">
            <a:extLst>
              <a:ext uri="{FF2B5EF4-FFF2-40B4-BE49-F238E27FC236}">
                <a16:creationId xmlns:a16="http://schemas.microsoft.com/office/drawing/2014/main" xmlns="" id="{50C54257-FD71-2F4B-80E1-ED497379BC5C}"/>
              </a:ext>
            </a:extLst>
          </p:cNvPr>
          <p:cNvSpPr txBox="1"/>
          <p:nvPr/>
        </p:nvSpPr>
        <p:spPr>
          <a:xfrm>
            <a:off x="535208" y="4567436"/>
            <a:ext cx="4475364" cy="707886"/>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ctr" defTabSz="342900">
              <a:spcBef>
                <a:spcPct val="20000"/>
              </a:spcBef>
              <a:buClr>
                <a:srgbClr val="FF0000"/>
              </a:buClr>
              <a:buFont typeface="Arial" pitchFamily="34" charset="0"/>
              <a:buNone/>
              <a:defRPr>
                <a:latin typeface="+mn-lt"/>
                <a:cs typeface="Oracle Sans" panose="020B0503020204020204" pitchFamily="34"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l"/>
            <a:r>
              <a:rPr lang="en-US" sz="2100" dirty="0">
                <a:cs typeface="Arial" charset="0"/>
              </a:rPr>
              <a:t>Unit 5: Managing Database Objects and Subqueries</a:t>
            </a:r>
          </a:p>
        </p:txBody>
      </p:sp>
      <p:sp>
        <p:nvSpPr>
          <p:cNvPr id="49" name="TextBox 48">
            <a:extLst>
              <a:ext uri="{FF2B5EF4-FFF2-40B4-BE49-F238E27FC236}">
                <a16:creationId xmlns:a16="http://schemas.microsoft.com/office/drawing/2014/main" xmlns="" id="{DAFBA074-B273-774B-B5DE-CA38EFAF3CC3}"/>
              </a:ext>
            </a:extLst>
          </p:cNvPr>
          <p:cNvSpPr txBox="1"/>
          <p:nvPr/>
        </p:nvSpPr>
        <p:spPr>
          <a:xfrm>
            <a:off x="568370" y="6287934"/>
            <a:ext cx="3319046"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b="1" dirty="0">
                <a:solidFill>
                  <a:schemeClr val="bg1"/>
                </a:solidFill>
                <a:latin typeface="Oracle Sans" panose="020B0503020204020204" pitchFamily="34" charset="0"/>
              </a:rPr>
              <a:t>Unit 6: User Access</a:t>
            </a:r>
          </a:p>
        </p:txBody>
      </p:sp>
      <p:sp>
        <p:nvSpPr>
          <p:cNvPr id="50" name="TextBox 49">
            <a:extLst>
              <a:ext uri="{FF2B5EF4-FFF2-40B4-BE49-F238E27FC236}">
                <a16:creationId xmlns:a16="http://schemas.microsoft.com/office/drawing/2014/main" xmlns="" id="{6862C9D4-23AB-8446-B673-CD60E5ED57F4}"/>
              </a:ext>
            </a:extLst>
          </p:cNvPr>
          <p:cNvSpPr txBox="1"/>
          <p:nvPr/>
        </p:nvSpPr>
        <p:spPr>
          <a:xfrm>
            <a:off x="568370" y="7832040"/>
            <a:ext cx="3319046"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rPr>
              <a:t>Unit 7: Advanced</a:t>
            </a:r>
            <a:r>
              <a:rPr lang="en-US" sz="2000" b="1" dirty="0">
                <a:solidFill>
                  <a:schemeClr val="bg1"/>
                </a:solidFill>
                <a:latin typeface="Oracle Sans" panose="020B0503020204020204" pitchFamily="34" charset="0"/>
              </a:rPr>
              <a:t> </a:t>
            </a:r>
            <a:r>
              <a:rPr lang="en-US" sz="2100" dirty="0">
                <a:latin typeface="+mn-lt"/>
              </a:rPr>
              <a:t>Queries</a:t>
            </a:r>
          </a:p>
        </p:txBody>
      </p:sp>
      <p:sp>
        <p:nvSpPr>
          <p:cNvPr id="42" name="Rounded Rectangle 41">
            <a:extLst>
              <a:ext uri="{FF2B5EF4-FFF2-40B4-BE49-F238E27FC236}">
                <a16:creationId xmlns:a16="http://schemas.microsoft.com/office/drawing/2014/main" xmlns="" id="{2F511B1F-C144-9D4D-8249-F45BBC48BAAE}"/>
              </a:ext>
            </a:extLst>
          </p:cNvPr>
          <p:cNvSpPr/>
          <p:nvPr/>
        </p:nvSpPr>
        <p:spPr bwMode="auto">
          <a:xfrm>
            <a:off x="5977236" y="6007596"/>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1" name="Isosceles Triangle 43">
            <a:extLst>
              <a:ext uri="{FF2B5EF4-FFF2-40B4-BE49-F238E27FC236}">
                <a16:creationId xmlns:a16="http://schemas.microsoft.com/office/drawing/2014/main" xmlns="" id="{B6EFF2ED-03DD-D24B-B49B-3486708EDCD7}"/>
              </a:ext>
            </a:extLst>
          </p:cNvPr>
          <p:cNvSpPr>
            <a:spLocks noChangeAspect="1"/>
          </p:cNvSpPr>
          <p:nvPr/>
        </p:nvSpPr>
        <p:spPr bwMode="auto">
          <a:xfrm rot="5400000">
            <a:off x="6238636" y="6441087"/>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3" name="TextBox 22">
            <a:extLst>
              <a:ext uri="{FF2B5EF4-FFF2-40B4-BE49-F238E27FC236}">
                <a16:creationId xmlns:a16="http://schemas.microsoft.com/office/drawing/2014/main" xmlns="" id="{7823B5B3-0E3F-F344-8E01-368B3E6EA9D2}"/>
              </a:ext>
            </a:extLst>
          </p:cNvPr>
          <p:cNvSpPr txBox="1"/>
          <p:nvPr/>
        </p:nvSpPr>
        <p:spPr>
          <a:xfrm>
            <a:off x="6891636" y="6367636"/>
            <a:ext cx="6737417"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fontAlgn="auto">
              <a:spcBef>
                <a:spcPts val="0"/>
              </a:spcBef>
              <a:spcAft>
                <a:spcPts val="0"/>
              </a:spcAft>
            </a:pPr>
            <a:r>
              <a:rPr lang="en-US" sz="2000" b="0" dirty="0">
                <a:solidFill>
                  <a:schemeClr val="tx1">
                    <a:lumMod val="75000"/>
                  </a:schemeClr>
                </a:solidFill>
                <a:latin typeface="Oracle Sans" panose="020B0503020204020204" pitchFamily="34" charset="0"/>
                <a:cs typeface="Oracle Sans" panose="020B0503020204020204" pitchFamily="34" charset="0"/>
              </a:rPr>
              <a:t>Lesson 18: Controlling User Access</a:t>
            </a:r>
          </a:p>
        </p:txBody>
      </p:sp>
    </p:spTree>
    <p:custDataLst>
      <p:tags r:id="rId1"/>
    </p:custDataLst>
    <p:extLst>
      <p:ext uri="{BB962C8B-B14F-4D97-AF65-F5344CB8AC3E}">
        <p14:creationId xmlns:p14="http://schemas.microsoft.com/office/powerpoint/2010/main" val="400307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xmlns="" id="{B6F36F76-44E9-9842-AF7A-2337C7642830}"/>
              </a:ext>
            </a:extLst>
          </p:cNvPr>
          <p:cNvSpPr/>
          <p:nvPr/>
        </p:nvSpPr>
        <p:spPr bwMode="auto">
          <a:xfrm>
            <a:off x="4325788" y="4018442"/>
            <a:ext cx="12458700" cy="4077386"/>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32" name="Rounded Rectangle 31">
            <a:extLst>
              <a:ext uri="{FF2B5EF4-FFF2-40B4-BE49-F238E27FC236}">
                <a16:creationId xmlns:a16="http://schemas.microsoft.com/office/drawing/2014/main" xmlns="" id="{931D08AD-3347-5F4F-A5CD-73A3E1642F92}"/>
              </a:ext>
            </a:extLst>
          </p:cNvPr>
          <p:cNvSpPr/>
          <p:nvPr/>
        </p:nvSpPr>
        <p:spPr bwMode="auto">
          <a:xfrm>
            <a:off x="3982369" y="2479204"/>
            <a:ext cx="1440264" cy="1473621"/>
          </a:xfrm>
          <a:prstGeom prst="roundRect">
            <a:avLst>
              <a:gd name="adj" fmla="val 12643"/>
            </a:avLst>
          </a:prstGeom>
          <a:solidFill>
            <a:schemeClr val="accent3"/>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r>
              <a:rPr lang="en-US" dirty="0">
                <a:latin typeface="+mn-lt"/>
              </a:rPr>
              <a:t>ç</a:t>
            </a:r>
          </a:p>
        </p:txBody>
      </p:sp>
      <p:sp>
        <p:nvSpPr>
          <p:cNvPr id="92" name="Rounded Rectangle 91"/>
          <p:cNvSpPr/>
          <p:nvPr/>
        </p:nvSpPr>
        <p:spPr bwMode="auto">
          <a:xfrm>
            <a:off x="3982369" y="4191416"/>
            <a:ext cx="1440264" cy="1473621"/>
          </a:xfrm>
          <a:prstGeom prst="roundRect">
            <a:avLst>
              <a:gd name="adj" fmla="val 12643"/>
            </a:avLst>
          </a:prstGeom>
          <a:solidFill>
            <a:schemeClr val="accent3"/>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94" name="Rounded Rectangle 93"/>
          <p:cNvSpPr/>
          <p:nvPr/>
        </p:nvSpPr>
        <p:spPr bwMode="auto">
          <a:xfrm>
            <a:off x="3982369" y="5775794"/>
            <a:ext cx="1440264" cy="1473621"/>
          </a:xfrm>
          <a:prstGeom prst="roundRect">
            <a:avLst>
              <a:gd name="adj" fmla="val 12643"/>
            </a:avLst>
          </a:prstGeom>
          <a:solidFill>
            <a:schemeClr val="accent3"/>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5" name="Rounded Rectangle 94"/>
          <p:cNvSpPr/>
          <p:nvPr/>
        </p:nvSpPr>
        <p:spPr bwMode="auto">
          <a:xfrm>
            <a:off x="3982369" y="7342710"/>
            <a:ext cx="1440264" cy="1473621"/>
          </a:xfrm>
          <a:prstGeom prst="roundRect">
            <a:avLst>
              <a:gd name="adj" fmla="val 12643"/>
            </a:avLst>
          </a:prstGeom>
          <a:solidFill>
            <a:schemeClr val="accent1">
              <a:lumMod val="75000"/>
            </a:schemeClr>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6" name="Rectangle 95"/>
          <p:cNvSpPr/>
          <p:nvPr/>
        </p:nvSpPr>
        <p:spPr bwMode="auto">
          <a:xfrm>
            <a:off x="57503" y="1975148"/>
            <a:ext cx="5133660" cy="7378824"/>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sp>
        <p:nvSpPr>
          <p:cNvPr id="98" name="Freeform 97"/>
          <p:cNvSpPr/>
          <p:nvPr/>
        </p:nvSpPr>
        <p:spPr bwMode="auto">
          <a:xfrm>
            <a:off x="-1016"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9" name="Freeform 98"/>
          <p:cNvSpPr/>
          <p:nvPr/>
        </p:nvSpPr>
        <p:spPr bwMode="auto">
          <a:xfrm>
            <a:off x="-1016"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100" name="Freeform 99"/>
          <p:cNvSpPr/>
          <p:nvPr/>
        </p:nvSpPr>
        <p:spPr bwMode="auto">
          <a:xfrm>
            <a:off x="-1016"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33" name="Freeform 32">
            <a:extLst>
              <a:ext uri="{FF2B5EF4-FFF2-40B4-BE49-F238E27FC236}">
                <a16:creationId xmlns:a16="http://schemas.microsoft.com/office/drawing/2014/main" xmlns="" id="{811CCD30-EF3D-F446-BDA8-E53157AFDD33}"/>
              </a:ext>
            </a:extLst>
          </p:cNvPr>
          <p:cNvSpPr/>
          <p:nvPr/>
        </p:nvSpPr>
        <p:spPr bwMode="auto">
          <a:xfrm>
            <a:off x="-1016" y="2551212"/>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34" name="TextBox 33">
            <a:extLst>
              <a:ext uri="{FF2B5EF4-FFF2-40B4-BE49-F238E27FC236}">
                <a16:creationId xmlns:a16="http://schemas.microsoft.com/office/drawing/2014/main" xmlns="" id="{E2EA938E-7165-334C-9A95-3381A0123DF8}"/>
              </a:ext>
            </a:extLst>
          </p:cNvPr>
          <p:cNvSpPr txBox="1"/>
          <p:nvPr/>
        </p:nvSpPr>
        <p:spPr>
          <a:xfrm>
            <a:off x="535208" y="2846682"/>
            <a:ext cx="43991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rPr>
              <a:t>Unit 4: Views, Sequences, Synonyms, and Indexes</a:t>
            </a:r>
          </a:p>
        </p:txBody>
      </p:sp>
      <p:sp>
        <p:nvSpPr>
          <p:cNvPr id="35" name="TextBox 34">
            <a:extLst>
              <a:ext uri="{FF2B5EF4-FFF2-40B4-BE49-F238E27FC236}">
                <a16:creationId xmlns:a16="http://schemas.microsoft.com/office/drawing/2014/main" xmlns="" id="{50C54257-FD71-2F4B-80E1-ED497379BC5C}"/>
              </a:ext>
            </a:extLst>
          </p:cNvPr>
          <p:cNvSpPr txBox="1"/>
          <p:nvPr/>
        </p:nvSpPr>
        <p:spPr>
          <a:xfrm>
            <a:off x="535208" y="4567436"/>
            <a:ext cx="4475364" cy="707886"/>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ctr" defTabSz="342900">
              <a:spcBef>
                <a:spcPct val="20000"/>
              </a:spcBef>
              <a:buClr>
                <a:srgbClr val="FF0000"/>
              </a:buClr>
              <a:buFont typeface="Arial" pitchFamily="34" charset="0"/>
              <a:buNone/>
              <a:defRPr>
                <a:latin typeface="+mn-lt"/>
                <a:cs typeface="Oracle Sans" panose="020B0503020204020204" pitchFamily="34"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l"/>
            <a:r>
              <a:rPr lang="en-US" sz="2100" dirty="0">
                <a:cs typeface="Arial" charset="0"/>
              </a:rPr>
              <a:t>Unit 5: Managing Database Objects and Subqueries</a:t>
            </a:r>
          </a:p>
        </p:txBody>
      </p:sp>
      <p:sp>
        <p:nvSpPr>
          <p:cNvPr id="49" name="TextBox 48">
            <a:extLst>
              <a:ext uri="{FF2B5EF4-FFF2-40B4-BE49-F238E27FC236}">
                <a16:creationId xmlns:a16="http://schemas.microsoft.com/office/drawing/2014/main" xmlns="" id="{DAFBA074-B273-774B-B5DE-CA38EFAF3CC3}"/>
              </a:ext>
            </a:extLst>
          </p:cNvPr>
          <p:cNvSpPr txBox="1"/>
          <p:nvPr/>
        </p:nvSpPr>
        <p:spPr>
          <a:xfrm>
            <a:off x="568370" y="6287934"/>
            <a:ext cx="3319046"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rPr>
              <a:t>Unit 6: User Access</a:t>
            </a:r>
          </a:p>
        </p:txBody>
      </p:sp>
      <p:sp>
        <p:nvSpPr>
          <p:cNvPr id="50" name="TextBox 49">
            <a:extLst>
              <a:ext uri="{FF2B5EF4-FFF2-40B4-BE49-F238E27FC236}">
                <a16:creationId xmlns:a16="http://schemas.microsoft.com/office/drawing/2014/main" xmlns="" id="{6862C9D4-23AB-8446-B673-CD60E5ED57F4}"/>
              </a:ext>
            </a:extLst>
          </p:cNvPr>
          <p:cNvSpPr txBox="1"/>
          <p:nvPr/>
        </p:nvSpPr>
        <p:spPr>
          <a:xfrm>
            <a:off x="568370" y="7839734"/>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b="1" dirty="0">
                <a:solidFill>
                  <a:schemeClr val="bg1"/>
                </a:solidFill>
                <a:latin typeface="Oracle Sans" panose="020B0503020204020204" pitchFamily="34" charset="0"/>
              </a:rPr>
              <a:t>Unit 7: Advanced Queries</a:t>
            </a:r>
          </a:p>
        </p:txBody>
      </p:sp>
      <p:sp>
        <p:nvSpPr>
          <p:cNvPr id="42" name="Rounded Rectangle 41">
            <a:extLst>
              <a:ext uri="{FF2B5EF4-FFF2-40B4-BE49-F238E27FC236}">
                <a16:creationId xmlns:a16="http://schemas.microsoft.com/office/drawing/2014/main" xmlns="" id="{2F511B1F-C144-9D4D-8249-F45BBC48BAAE}"/>
              </a:ext>
            </a:extLst>
          </p:cNvPr>
          <p:cNvSpPr/>
          <p:nvPr/>
        </p:nvSpPr>
        <p:spPr bwMode="auto">
          <a:xfrm>
            <a:off x="5977236" y="6104756"/>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3" name="Rounded Rectangle 42">
            <a:extLst>
              <a:ext uri="{FF2B5EF4-FFF2-40B4-BE49-F238E27FC236}">
                <a16:creationId xmlns:a16="http://schemas.microsoft.com/office/drawing/2014/main" xmlns="" id="{3459CC0F-2F10-9140-9DED-E24ED44F39E6}"/>
              </a:ext>
            </a:extLst>
          </p:cNvPr>
          <p:cNvSpPr/>
          <p:nvPr/>
        </p:nvSpPr>
        <p:spPr bwMode="auto">
          <a:xfrm>
            <a:off x="5975337" y="4567436"/>
            <a:ext cx="8574398"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44" name="TextBox 43">
            <a:extLst>
              <a:ext uri="{FF2B5EF4-FFF2-40B4-BE49-F238E27FC236}">
                <a16:creationId xmlns:a16="http://schemas.microsoft.com/office/drawing/2014/main" xmlns="" id="{82810B6D-AEC3-D145-BE16-1D279B331987}"/>
              </a:ext>
            </a:extLst>
          </p:cNvPr>
          <p:cNvSpPr txBox="1"/>
          <p:nvPr/>
        </p:nvSpPr>
        <p:spPr>
          <a:xfrm>
            <a:off x="6891636" y="4990834"/>
            <a:ext cx="6737417"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fontAlgn="auto">
              <a:spcBef>
                <a:spcPts val="0"/>
              </a:spcBef>
              <a:spcAft>
                <a:spcPts val="0"/>
              </a:spcAft>
            </a:pPr>
            <a:r>
              <a:rPr lang="en-US" sz="2000" b="0" dirty="0">
                <a:solidFill>
                  <a:schemeClr val="tx1">
                    <a:lumMod val="75000"/>
                  </a:schemeClr>
                </a:solidFill>
                <a:latin typeface="Oracle Sans" panose="020B0503020204020204" pitchFamily="34" charset="0"/>
                <a:cs typeface="Oracle Sans" panose="020B0503020204020204" pitchFamily="34" charset="0"/>
              </a:rPr>
              <a:t>Lesson 19: Manipulating Data Using Advanced Queries</a:t>
            </a:r>
          </a:p>
        </p:txBody>
      </p:sp>
      <p:sp>
        <p:nvSpPr>
          <p:cNvPr id="45" name="TextBox 44">
            <a:extLst>
              <a:ext uri="{FF2B5EF4-FFF2-40B4-BE49-F238E27FC236}">
                <a16:creationId xmlns:a16="http://schemas.microsoft.com/office/drawing/2014/main" xmlns="" id="{B95CE1CA-4A2A-1D4F-976F-8BA9D7E22E4F}"/>
              </a:ext>
            </a:extLst>
          </p:cNvPr>
          <p:cNvSpPr txBox="1"/>
          <p:nvPr/>
        </p:nvSpPr>
        <p:spPr>
          <a:xfrm>
            <a:off x="6986027" y="6528156"/>
            <a:ext cx="6124925"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Lesson 20: Managing Data in Different Time Zones</a:t>
            </a:r>
          </a:p>
        </p:txBody>
      </p:sp>
      <p:sp>
        <p:nvSpPr>
          <p:cNvPr id="51" name="Isosceles Triangle 43">
            <a:extLst>
              <a:ext uri="{FF2B5EF4-FFF2-40B4-BE49-F238E27FC236}">
                <a16:creationId xmlns:a16="http://schemas.microsoft.com/office/drawing/2014/main" xmlns="" id="{B6EFF2ED-03DD-D24B-B49B-3486708EDCD7}"/>
              </a:ext>
            </a:extLst>
          </p:cNvPr>
          <p:cNvSpPr>
            <a:spLocks noChangeAspect="1"/>
          </p:cNvSpPr>
          <p:nvPr/>
        </p:nvSpPr>
        <p:spPr bwMode="auto">
          <a:xfrm rot="5400000">
            <a:off x="6238636" y="658131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2" name="Isosceles Triangle 46">
            <a:extLst>
              <a:ext uri="{FF2B5EF4-FFF2-40B4-BE49-F238E27FC236}">
                <a16:creationId xmlns:a16="http://schemas.microsoft.com/office/drawing/2014/main" xmlns="" id="{DFCE87CB-9A2B-1F44-BB35-C27D11712C66}"/>
              </a:ext>
            </a:extLst>
          </p:cNvPr>
          <p:cNvSpPr>
            <a:spLocks noChangeAspect="1"/>
          </p:cNvSpPr>
          <p:nvPr/>
        </p:nvSpPr>
        <p:spPr bwMode="auto">
          <a:xfrm rot="5400000">
            <a:off x="6238636" y="504399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3278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Appendixes and Practices Used in the Course</a:t>
            </a:r>
          </a:p>
        </p:txBody>
      </p:sp>
      <p:sp>
        <p:nvSpPr>
          <p:cNvPr id="12291" name="Rectangle 3"/>
          <p:cNvSpPr>
            <a:spLocks noGrp="1" noChangeArrowheads="1"/>
          </p:cNvSpPr>
          <p:nvPr>
            <p:ph idx="1"/>
          </p:nvPr>
        </p:nvSpPr>
        <p:spPr>
          <a:xfrm>
            <a:off x="933451" y="2272710"/>
            <a:ext cx="16421100" cy="6458431"/>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Activity Guides for Oracle and MySQL</a:t>
            </a:r>
          </a:p>
          <a:p>
            <a:pPr lvl="1"/>
            <a:r>
              <a:rPr lang="en-US" altLang="en-US" dirty="0">
                <a:latin typeface="Oracle Sans" panose="020B0503020204020204" pitchFamily="34" charset="0"/>
                <a:cs typeface="Oracle Sans" panose="020B0503020204020204" pitchFamily="34" charset="0"/>
              </a:rPr>
              <a:t>Appendix A: Table Descriptions </a:t>
            </a:r>
          </a:p>
          <a:p>
            <a:pPr lvl="1"/>
            <a:r>
              <a:rPr lang="en-US" altLang="en-US" dirty="0">
                <a:latin typeface="Oracle Sans" panose="020B0503020204020204" pitchFamily="34" charset="0"/>
                <a:cs typeface="Oracle Sans" panose="020B0503020204020204" pitchFamily="34" charset="0"/>
              </a:rPr>
              <a:t>Appendix B: Using SQL Developer</a:t>
            </a:r>
          </a:p>
          <a:p>
            <a:pPr lvl="1"/>
            <a:r>
              <a:rPr lang="en-US" altLang="en-US" dirty="0">
                <a:latin typeface="Oracle Sans" panose="020B0503020204020204" pitchFamily="34" charset="0"/>
                <a:cs typeface="Oracle Sans" panose="020B0503020204020204" pitchFamily="34" charset="0"/>
              </a:rPr>
              <a:t>Appendix C: Using SQL*Plus</a:t>
            </a:r>
          </a:p>
          <a:p>
            <a:pPr lvl="1"/>
            <a:r>
              <a:rPr lang="en-US" altLang="en-US" dirty="0">
                <a:latin typeface="Oracle Sans" panose="020B0503020204020204" pitchFamily="34" charset="0"/>
                <a:cs typeface="Oracle Sans" panose="020B0503020204020204" pitchFamily="34" charset="0"/>
              </a:rPr>
              <a:t>Appendix D: Commonly Used SQL Commands</a:t>
            </a:r>
          </a:p>
          <a:p>
            <a:pPr lvl="1"/>
            <a:r>
              <a:rPr lang="en-US" altLang="en-US" dirty="0">
                <a:latin typeface="Oracle Sans" panose="020B0503020204020204" pitchFamily="34" charset="0"/>
                <a:cs typeface="Oracle Sans" panose="020B0503020204020204" pitchFamily="34" charset="0"/>
              </a:rPr>
              <a:t>Appendix E: Generating Reports by Grouping Related Data</a:t>
            </a:r>
          </a:p>
          <a:p>
            <a:pPr lvl="1"/>
            <a:r>
              <a:rPr lang="en-US" altLang="en-US" dirty="0">
                <a:latin typeface="Oracle Sans" panose="020B0503020204020204" pitchFamily="34" charset="0"/>
                <a:cs typeface="Oracle Sans" panose="020B0503020204020204" pitchFamily="34" charset="0"/>
              </a:rPr>
              <a:t>Appendix F: Hierarchical Retrieval</a:t>
            </a:r>
          </a:p>
          <a:p>
            <a:pPr lvl="1"/>
            <a:r>
              <a:rPr lang="en-US" altLang="en-US" dirty="0">
                <a:latin typeface="Oracle Sans" panose="020B0503020204020204" pitchFamily="34" charset="0"/>
                <a:cs typeface="Oracle Sans" panose="020B0503020204020204" pitchFamily="34" charset="0"/>
              </a:rPr>
              <a:t>Appendix G: Writing Advanced Scripts</a:t>
            </a:r>
          </a:p>
          <a:p>
            <a:pPr lvl="1"/>
            <a:r>
              <a:rPr lang="en-US" altLang="en-US" dirty="0">
                <a:latin typeface="Oracle Sans" panose="020B0503020204020204" pitchFamily="34" charset="0"/>
                <a:cs typeface="Oracle Sans" panose="020B0503020204020204" pitchFamily="34" charset="0"/>
              </a:rPr>
              <a:t>Appendix H: Oracle Database Architectural Components</a:t>
            </a:r>
          </a:p>
          <a:p>
            <a:pPr lvl="1"/>
            <a:r>
              <a:rPr lang="en-US" altLang="en-US" dirty="0">
                <a:latin typeface="Oracle Sans" panose="020B0503020204020204" pitchFamily="34" charset="0"/>
                <a:cs typeface="Oracle Sans" panose="020B0503020204020204" pitchFamily="34" charset="0"/>
              </a:rPr>
              <a:t>Appendix I: Regular Expression Support</a:t>
            </a:r>
          </a:p>
          <a:p>
            <a:pPr lvl="2"/>
            <a:r>
              <a:rPr lang="en-US" altLang="en-US" dirty="0">
                <a:latin typeface="Oracle Sans" panose="020B0503020204020204" pitchFamily="34" charset="0"/>
                <a:cs typeface="Oracle Sans" panose="020B0503020204020204" pitchFamily="34" charset="0"/>
              </a:rPr>
              <a:t>Practices and Solutions</a:t>
            </a:r>
          </a:p>
          <a:p>
            <a:pPr lvl="2"/>
            <a:r>
              <a:rPr lang="en-US" altLang="en-US" dirty="0">
                <a:latin typeface="Oracle Sans" panose="020B0503020204020204" pitchFamily="34" charset="0"/>
                <a:cs typeface="Oracle Sans" panose="020B0503020204020204" pitchFamily="34" charset="0"/>
              </a:rPr>
              <a:t>Additional Practices and Solutions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0" y="6086475"/>
            <a:ext cx="3200400" cy="3200400"/>
          </a:xfrm>
          <a:prstGeom prst="rect">
            <a:avLst/>
          </a:prstGeom>
        </p:spPr>
      </p:pic>
    </p:spTree>
    <p:custDataLst>
      <p:tags r:id="rId1"/>
    </p:custDataLst>
    <p:extLst>
      <p:ext uri="{BB962C8B-B14F-4D97-AF65-F5344CB8AC3E}">
        <p14:creationId xmlns:p14="http://schemas.microsoft.com/office/powerpoint/2010/main" val="344841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Lesson Agenda</a:t>
            </a:r>
          </a:p>
        </p:txBody>
      </p:sp>
      <p:sp>
        <p:nvSpPr>
          <p:cNvPr id="12291" name="Rectangle 1029"/>
          <p:cNvSpPr>
            <a:spLocks noGrp="1" noChangeArrowheads="1"/>
          </p:cNvSpPr>
          <p:nvPr>
            <p:ph idx="1"/>
          </p:nvPr>
        </p:nvSpPr>
        <p:spPr>
          <a:xfrm>
            <a:off x="933451" y="2272710"/>
            <a:ext cx="16421100" cy="3301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Course objectives, roadmap, and appendixes used in the course</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Oracle Database 19c and related products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relational database management concepts and terminologies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Human Resource (HR) Schema and the tables used in the course </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Introduction to SQL and its development environments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Oracle Database 19c SQL Documentation and Additional Resources</a:t>
            </a:r>
          </a:p>
        </p:txBody>
      </p:sp>
      <p:pic>
        <p:nvPicPr>
          <p:cNvPr id="7" name="Picture 5"/>
          <p:cNvPicPr>
            <a:picLocks noChangeAspect="1"/>
          </p:cNvPicPr>
          <p:nvPr/>
        </p:nvPicPr>
        <p:blipFill>
          <a:blip r:embed="rId4" cstate="print"/>
          <a:srcRect/>
          <a:stretch>
            <a:fillRect/>
          </a:stretch>
        </p:blipFill>
        <p:spPr bwMode="auto">
          <a:xfrm>
            <a:off x="14980447" y="6629401"/>
            <a:ext cx="1828800" cy="227171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877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550" y="1543050"/>
            <a:ext cx="7200900" cy="7200900"/>
          </a:xfrm>
          <a:prstGeom prst="rect">
            <a:avLst/>
          </a:prstGeom>
        </p:spPr>
      </p:pic>
      <p:sp>
        <p:nvSpPr>
          <p:cNvPr id="26" name="Rectangle 25"/>
          <p:cNvSpPr/>
          <p:nvPr/>
        </p:nvSpPr>
        <p:spPr bwMode="auto">
          <a:xfrm flipH="1">
            <a:off x="-1" y="4560919"/>
            <a:ext cx="6565901" cy="1835150"/>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25" name="Rectangle 24"/>
          <p:cNvSpPr/>
          <p:nvPr/>
        </p:nvSpPr>
        <p:spPr bwMode="auto">
          <a:xfrm>
            <a:off x="11887200" y="4560919"/>
            <a:ext cx="6400800" cy="1835150"/>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2" name="Picture 10"/>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6753926" y="5584692"/>
            <a:ext cx="5000625" cy="1508125"/>
          </a:xfrm>
          <a:prstGeom prst="rect">
            <a:avLst/>
          </a:prstGeom>
          <a:noFill/>
          <a:ln w="9525">
            <a:noFill/>
            <a:miter lim="800000"/>
            <a:headEnd/>
            <a:tailEnd/>
          </a:ln>
        </p:spPr>
      </p:pic>
      <p:sp>
        <p:nvSpPr>
          <p:cNvPr id="14338"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Oracle Database 19c: Focus Areas</a:t>
            </a:r>
          </a:p>
        </p:txBody>
      </p:sp>
      <p:grpSp>
        <p:nvGrpSpPr>
          <p:cNvPr id="6" name="Group 5"/>
          <p:cNvGrpSpPr/>
          <p:nvPr/>
        </p:nvGrpSpPr>
        <p:grpSpPr>
          <a:xfrm>
            <a:off x="2293007" y="2120904"/>
            <a:ext cx="2514600" cy="3219687"/>
            <a:chOff x="2274116" y="292485"/>
            <a:chExt cx="1676400" cy="2146458"/>
          </a:xfrm>
        </p:grpSpPr>
        <p:sp>
          <p:nvSpPr>
            <p:cNvPr id="3" name="Rounded Rectangle 2"/>
            <p:cNvSpPr/>
            <p:nvPr/>
          </p:nvSpPr>
          <p:spPr bwMode="auto">
            <a:xfrm>
              <a:off x="2335266" y="849489"/>
              <a:ext cx="1554101"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2540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solidFill>
                  <a:schemeClr val="tx1"/>
                </a:solidFill>
                <a:latin typeface="Oracle Sans" panose="020B0503020204020204" pitchFamily="34" charset="0"/>
                <a:cs typeface="Oracle Sans" panose="020B0503020204020204" pitchFamily="34" charset="0"/>
              </a:endParaRPr>
            </a:p>
          </p:txBody>
        </p:sp>
        <p:pic>
          <p:nvPicPr>
            <p:cNvPr id="12" name="Picture 11" descr="cnt2554104.png"/>
            <p:cNvPicPr>
              <a:picLocks noChangeAspect="1"/>
            </p:cNvPicPr>
            <p:nvPr/>
          </p:nvPicPr>
          <p:blipFill>
            <a:blip r:embed="rId6" cstate="print"/>
            <a:stretch>
              <a:fillRect/>
            </a:stretch>
          </p:blipFill>
          <p:spPr>
            <a:xfrm>
              <a:off x="2608514" y="990428"/>
              <a:ext cx="1007604" cy="1307577"/>
            </a:xfrm>
            <a:prstGeom prst="rect">
              <a:avLst/>
            </a:prstGeom>
          </p:spPr>
        </p:pic>
        <p:sp>
          <p:nvSpPr>
            <p:cNvPr id="13" name="Rectangle 12"/>
            <p:cNvSpPr/>
            <p:nvPr/>
          </p:nvSpPr>
          <p:spPr>
            <a:xfrm>
              <a:off x="2274116" y="292485"/>
              <a:ext cx="1676400" cy="430887"/>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n-lt"/>
                  <a:cs typeface="Oracle Sans" panose="020B0503020204020204" pitchFamily="34" charset="0"/>
                </a:rPr>
                <a:t>Information</a:t>
              </a:r>
            </a:p>
            <a:p>
              <a:pPr algn="ctr">
                <a:defRPr/>
              </a:pPr>
              <a:r>
                <a:rPr lang="en-US" altLang="en-US" dirty="0">
                  <a:solidFill>
                    <a:schemeClr val="tx1">
                      <a:lumMod val="50000"/>
                    </a:schemeClr>
                  </a:solidFill>
                  <a:latin typeface="+mn-lt"/>
                  <a:cs typeface="Oracle Sans" panose="020B0503020204020204" pitchFamily="34" charset="0"/>
                </a:rPr>
                <a:t>Management</a:t>
              </a:r>
            </a:p>
          </p:txBody>
        </p:sp>
      </p:grpSp>
      <p:grpSp>
        <p:nvGrpSpPr>
          <p:cNvPr id="20" name="Group 19"/>
          <p:cNvGrpSpPr/>
          <p:nvPr/>
        </p:nvGrpSpPr>
        <p:grpSpPr>
          <a:xfrm>
            <a:off x="13350037" y="2030007"/>
            <a:ext cx="2644958" cy="3310584"/>
            <a:chOff x="8898436" y="550721"/>
            <a:chExt cx="1763305" cy="2207056"/>
          </a:xfrm>
        </p:grpSpPr>
        <p:sp>
          <p:nvSpPr>
            <p:cNvPr id="19" name="Rounded Rectangle 18"/>
            <p:cNvSpPr/>
            <p:nvPr/>
          </p:nvSpPr>
          <p:spPr bwMode="auto">
            <a:xfrm>
              <a:off x="9003039" y="1168323"/>
              <a:ext cx="1554101"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2540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14" name="Picture 13" descr="cnt2427930.png"/>
            <p:cNvPicPr>
              <a:picLocks noChangeAspect="1"/>
            </p:cNvPicPr>
            <p:nvPr/>
          </p:nvPicPr>
          <p:blipFill>
            <a:blip r:embed="rId7" cstate="print"/>
            <a:stretch>
              <a:fillRect/>
            </a:stretch>
          </p:blipFill>
          <p:spPr>
            <a:xfrm>
              <a:off x="9254309" y="1429650"/>
              <a:ext cx="1051560" cy="1066800"/>
            </a:xfrm>
            <a:prstGeom prst="rect">
              <a:avLst/>
            </a:prstGeom>
          </p:spPr>
        </p:pic>
        <p:sp>
          <p:nvSpPr>
            <p:cNvPr id="15" name="Rectangle 14"/>
            <p:cNvSpPr/>
            <p:nvPr/>
          </p:nvSpPr>
          <p:spPr>
            <a:xfrm>
              <a:off x="8898436" y="550721"/>
              <a:ext cx="1763305" cy="50073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ts val="2700"/>
                </a:lnSpc>
                <a:defRPr/>
              </a:pPr>
              <a:r>
                <a:rPr lang="en-US" altLang="en-US" dirty="0">
                  <a:solidFill>
                    <a:schemeClr val="tx1">
                      <a:lumMod val="50000"/>
                    </a:schemeClr>
                  </a:solidFill>
                  <a:latin typeface="+mn-lt"/>
                  <a:cs typeface="Oracle Sans" panose="020B0503020204020204" pitchFamily="34" charset="0"/>
                </a:rPr>
                <a:t>Application </a:t>
              </a:r>
            </a:p>
            <a:p>
              <a:pPr algn="ctr">
                <a:lnSpc>
                  <a:spcPts val="2700"/>
                </a:lnSpc>
                <a:defRPr/>
              </a:pPr>
              <a:r>
                <a:rPr lang="en-US" altLang="en-US" dirty="0">
                  <a:solidFill>
                    <a:schemeClr val="tx1">
                      <a:lumMod val="50000"/>
                    </a:schemeClr>
                  </a:solidFill>
                  <a:latin typeface="+mn-lt"/>
                  <a:cs typeface="Oracle Sans" panose="020B0503020204020204" pitchFamily="34" charset="0"/>
                </a:rPr>
                <a:t>Development</a:t>
              </a:r>
            </a:p>
          </p:txBody>
        </p:sp>
      </p:grpSp>
      <p:grpSp>
        <p:nvGrpSpPr>
          <p:cNvPr id="18" name="Group 17"/>
          <p:cNvGrpSpPr/>
          <p:nvPr/>
        </p:nvGrpSpPr>
        <p:grpSpPr>
          <a:xfrm>
            <a:off x="2024898" y="5797792"/>
            <a:ext cx="3050817" cy="2789009"/>
            <a:chOff x="1348344" y="3637761"/>
            <a:chExt cx="2033878" cy="1859339"/>
          </a:xfrm>
        </p:grpSpPr>
        <p:sp>
          <p:nvSpPr>
            <p:cNvPr id="22" name="Rounded Rectangle 21"/>
            <p:cNvSpPr/>
            <p:nvPr/>
          </p:nvSpPr>
          <p:spPr bwMode="auto">
            <a:xfrm>
              <a:off x="1348344" y="3637761"/>
              <a:ext cx="2033878"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2540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grpSp>
          <p:nvGrpSpPr>
            <p:cNvPr id="11" name="Group 10"/>
            <p:cNvGrpSpPr/>
            <p:nvPr/>
          </p:nvGrpSpPr>
          <p:grpSpPr>
            <a:xfrm>
              <a:off x="1504223" y="3822888"/>
              <a:ext cx="1722120" cy="1219200"/>
              <a:chOff x="1676400" y="4419600"/>
              <a:chExt cx="1722120" cy="1219200"/>
            </a:xfrm>
          </p:grpSpPr>
          <p:pic>
            <p:nvPicPr>
              <p:cNvPr id="8" name="Picture 7" descr="cnt2296381.png"/>
              <p:cNvPicPr>
                <a:picLocks noChangeAspect="1"/>
              </p:cNvPicPr>
              <p:nvPr/>
            </p:nvPicPr>
            <p:blipFill>
              <a:blip r:embed="rId8" cstate="print"/>
              <a:stretch>
                <a:fillRect/>
              </a:stretch>
            </p:blipFill>
            <p:spPr>
              <a:xfrm>
                <a:off x="1676400" y="4419600"/>
                <a:ext cx="1722120" cy="1066800"/>
              </a:xfrm>
              <a:prstGeom prst="rect">
                <a:avLst/>
              </a:prstGeom>
            </p:spPr>
          </p:pic>
          <p:pic>
            <p:nvPicPr>
              <p:cNvPr id="9" name="Picture 8" descr="cnt2554100.png"/>
              <p:cNvPicPr>
                <a:picLocks noChangeAspect="1"/>
              </p:cNvPicPr>
              <p:nvPr/>
            </p:nvPicPr>
            <p:blipFill>
              <a:blip r:embed="rId9" cstate="print"/>
              <a:stretch>
                <a:fillRect/>
              </a:stretch>
            </p:blipFill>
            <p:spPr>
              <a:xfrm>
                <a:off x="2194560" y="4712043"/>
                <a:ext cx="685800" cy="926757"/>
              </a:xfrm>
              <a:prstGeom prst="rect">
                <a:avLst/>
              </a:prstGeom>
            </p:spPr>
          </p:pic>
        </p:grpSp>
        <p:sp>
          <p:nvSpPr>
            <p:cNvPr id="10" name="Rectangle 9"/>
            <p:cNvSpPr/>
            <p:nvPr/>
          </p:nvSpPr>
          <p:spPr>
            <a:xfrm>
              <a:off x="1840160" y="5250879"/>
              <a:ext cx="1050245" cy="246221"/>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solidFill>
                    <a:schemeClr val="tx1">
                      <a:lumMod val="50000"/>
                    </a:schemeClr>
                  </a:solidFill>
                  <a:latin typeface="+mn-lt"/>
                  <a:cs typeface="Oracle Sans" panose="020B0503020204020204" pitchFamily="34" charset="0"/>
                </a:rPr>
                <a:t>Oracle Cloud </a:t>
              </a:r>
              <a:endParaRPr lang="en-US" dirty="0">
                <a:latin typeface="+mn-lt"/>
                <a:cs typeface="Oracle Sans" panose="020B0503020204020204" pitchFamily="34" charset="0"/>
              </a:endParaRPr>
            </a:p>
          </p:txBody>
        </p:sp>
      </p:grpSp>
      <p:grpSp>
        <p:nvGrpSpPr>
          <p:cNvPr id="28" name="Group 27"/>
          <p:cNvGrpSpPr/>
          <p:nvPr/>
        </p:nvGrpSpPr>
        <p:grpSpPr>
          <a:xfrm>
            <a:off x="13212285" y="5797791"/>
            <a:ext cx="2971800" cy="3163716"/>
            <a:chOff x="8789489" y="3637761"/>
            <a:chExt cx="1981200" cy="2109144"/>
          </a:xfrm>
        </p:grpSpPr>
        <p:sp>
          <p:nvSpPr>
            <p:cNvPr id="21" name="Rounded Rectangle 20"/>
            <p:cNvSpPr/>
            <p:nvPr/>
          </p:nvSpPr>
          <p:spPr bwMode="auto">
            <a:xfrm>
              <a:off x="9003039" y="3637761"/>
              <a:ext cx="1554101"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2540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16" name="Picture 15" descr="cnt204851.gif"/>
            <p:cNvPicPr>
              <a:picLocks noChangeAspect="1"/>
            </p:cNvPicPr>
            <p:nvPr/>
          </p:nvPicPr>
          <p:blipFill>
            <a:blip r:embed="rId10" cstate="print"/>
            <a:stretch>
              <a:fillRect/>
            </a:stretch>
          </p:blipFill>
          <p:spPr>
            <a:xfrm>
              <a:off x="9261929" y="3914328"/>
              <a:ext cx="1036320" cy="1036320"/>
            </a:xfrm>
            <a:prstGeom prst="rect">
              <a:avLst/>
            </a:prstGeom>
          </p:spPr>
        </p:pic>
        <p:sp>
          <p:nvSpPr>
            <p:cNvPr id="17" name="Rectangle 16"/>
            <p:cNvSpPr/>
            <p:nvPr/>
          </p:nvSpPr>
          <p:spPr>
            <a:xfrm>
              <a:off x="8789489" y="5246170"/>
              <a:ext cx="1981200" cy="50073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ts val="2700"/>
                </a:lnSpc>
                <a:defRPr/>
              </a:pPr>
              <a:r>
                <a:rPr lang="en-US" altLang="en-US" dirty="0">
                  <a:solidFill>
                    <a:schemeClr val="tx1">
                      <a:lumMod val="50000"/>
                    </a:schemeClr>
                  </a:solidFill>
                  <a:latin typeface="+mn-lt"/>
                  <a:cs typeface="Oracle Sans" panose="020B0503020204020204" pitchFamily="34" charset="0"/>
                </a:rPr>
                <a:t>Infrastructure </a:t>
              </a:r>
            </a:p>
            <a:p>
              <a:pPr algn="ctr">
                <a:lnSpc>
                  <a:spcPts val="2700"/>
                </a:lnSpc>
                <a:defRPr/>
              </a:pPr>
              <a:r>
                <a:rPr lang="en-US" altLang="en-US" dirty="0">
                  <a:solidFill>
                    <a:schemeClr val="tx1">
                      <a:lumMod val="50000"/>
                    </a:schemeClr>
                  </a:solidFill>
                  <a:latin typeface="+mn-lt"/>
                  <a:cs typeface="Oracle Sans" panose="020B0503020204020204" pitchFamily="34" charset="0"/>
                </a:rPr>
                <a:t>Grids</a:t>
              </a:r>
            </a:p>
          </p:txBody>
        </p:sp>
      </p:grpSp>
      <p:pic>
        <p:nvPicPr>
          <p:cNvPr id="27" name="Picture 26">
            <a:extLst>
              <a:ext uri="{FF2B5EF4-FFF2-40B4-BE49-F238E27FC236}">
                <a16:creationId xmlns:a16="http://schemas.microsoft.com/office/drawing/2014/main" xmlns="" id="{B0CAD752-AC97-492E-B1F1-8E6BFC142C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96687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22149347-FDEA-46DE-89B2-774342B98E69}"/>
              </a:ext>
            </a:extLst>
          </p:cNvPr>
          <p:cNvGrpSpPr/>
          <p:nvPr/>
        </p:nvGrpSpPr>
        <p:grpSpPr>
          <a:xfrm>
            <a:off x="2078181" y="1417345"/>
            <a:ext cx="14131638" cy="8190651"/>
            <a:chOff x="1451403" y="1242636"/>
            <a:chExt cx="15544802" cy="9009716"/>
          </a:xfrm>
        </p:grpSpPr>
        <p:sp>
          <p:nvSpPr>
            <p:cNvPr id="34" name="Rectangle 33"/>
            <p:cNvSpPr/>
            <p:nvPr/>
          </p:nvSpPr>
          <p:spPr bwMode="auto">
            <a:xfrm rot="16200000" flipH="1">
              <a:off x="5164172" y="-1613671"/>
              <a:ext cx="8119263" cy="15544802"/>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2" name="Flowchart: Magnetic Disk 1"/>
            <p:cNvSpPr/>
            <p:nvPr/>
          </p:nvSpPr>
          <p:spPr bwMode="auto">
            <a:xfrm>
              <a:off x="6505607" y="1242636"/>
              <a:ext cx="5212653" cy="6003923"/>
            </a:xfrm>
            <a:prstGeom prst="flowChartMagneticDisk">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nvGrpSpPr>
            <p:cNvPr id="7" name="Group 6"/>
            <p:cNvGrpSpPr/>
            <p:nvPr/>
          </p:nvGrpSpPr>
          <p:grpSpPr>
            <a:xfrm>
              <a:off x="6537676" y="1805304"/>
              <a:ext cx="5212653" cy="5212653"/>
              <a:chOff x="3694113" y="152398"/>
              <a:chExt cx="4800600" cy="4800600"/>
            </a:xfrm>
            <a:noFill/>
          </p:grpSpPr>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4113" y="152398"/>
                <a:ext cx="4800600" cy="4800600"/>
              </a:xfrm>
              <a:prstGeom prst="rect">
                <a:avLst/>
              </a:prstGeom>
              <a:grpFill/>
            </p:spPr>
          </p:pic>
          <p:pic>
            <p:nvPicPr>
              <p:cNvPr id="24" name="Picture 10"/>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4501029" y="2796911"/>
                <a:ext cx="3333750" cy="1005416"/>
              </a:xfrm>
              <a:prstGeom prst="rect">
                <a:avLst/>
              </a:prstGeom>
              <a:grpFill/>
              <a:ln w="9525">
                <a:noFill/>
                <a:miter lim="800000"/>
                <a:headEnd/>
                <a:tailEnd/>
              </a:ln>
            </p:spPr>
          </p:pic>
        </p:grpSp>
        <p:grpSp>
          <p:nvGrpSpPr>
            <p:cNvPr id="8" name="Group 7"/>
            <p:cNvGrpSpPr/>
            <p:nvPr/>
          </p:nvGrpSpPr>
          <p:grpSpPr>
            <a:xfrm>
              <a:off x="12451315" y="2541926"/>
              <a:ext cx="3298193" cy="2790446"/>
              <a:chOff x="8119711" y="834747"/>
              <a:chExt cx="2198795" cy="1860297"/>
            </a:xfrm>
          </p:grpSpPr>
          <p:sp>
            <p:nvSpPr>
              <p:cNvPr id="29" name="Rounded Rectangle 28"/>
              <p:cNvSpPr/>
              <p:nvPr/>
            </p:nvSpPr>
            <p:spPr bwMode="auto">
              <a:xfrm>
                <a:off x="8119711" y="834747"/>
                <a:ext cx="2198795"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1905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11" name="Picture 10" descr="cnt2495834.png"/>
              <p:cNvPicPr>
                <a:picLocks noChangeAspect="1"/>
              </p:cNvPicPr>
              <p:nvPr/>
            </p:nvPicPr>
            <p:blipFill>
              <a:blip r:embed="rId6" cstate="print"/>
              <a:stretch>
                <a:fillRect/>
              </a:stretch>
            </p:blipFill>
            <p:spPr>
              <a:xfrm>
                <a:off x="8318563" y="983150"/>
                <a:ext cx="1801091" cy="1292649"/>
              </a:xfrm>
              <a:prstGeom prst="rect">
                <a:avLst/>
              </a:prstGeom>
            </p:spPr>
          </p:pic>
          <p:sp>
            <p:nvSpPr>
              <p:cNvPr id="12" name="Rectangle 11"/>
              <p:cNvSpPr/>
              <p:nvPr/>
            </p:nvSpPr>
            <p:spPr>
              <a:xfrm>
                <a:off x="8608370" y="2424201"/>
                <a:ext cx="1221476" cy="270843"/>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n-lt"/>
                    <a:cs typeface="Oracle Sans" panose="020B0503020204020204" pitchFamily="34" charset="0"/>
                  </a:rPr>
                  <a:t>Manageability</a:t>
                </a:r>
              </a:p>
            </p:txBody>
          </p:sp>
        </p:grpSp>
        <p:grpSp>
          <p:nvGrpSpPr>
            <p:cNvPr id="3" name="Group 2"/>
            <p:cNvGrpSpPr/>
            <p:nvPr/>
          </p:nvGrpSpPr>
          <p:grpSpPr>
            <a:xfrm>
              <a:off x="3545032" y="2541926"/>
              <a:ext cx="2331152" cy="2842400"/>
              <a:chOff x="2331048" y="801780"/>
              <a:chExt cx="1554101" cy="1894933"/>
            </a:xfrm>
          </p:grpSpPr>
          <p:sp>
            <p:nvSpPr>
              <p:cNvPr id="27" name="Rounded Rectangle 26"/>
              <p:cNvSpPr/>
              <p:nvPr/>
            </p:nvSpPr>
            <p:spPr bwMode="auto">
              <a:xfrm>
                <a:off x="2331048" y="801780"/>
                <a:ext cx="1554101"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1905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solidFill>
                    <a:schemeClr val="tx1"/>
                  </a:solidFill>
                  <a:latin typeface="Oracle Sans" panose="020B0503020204020204" pitchFamily="34" charset="0"/>
                  <a:cs typeface="Oracle Sans" panose="020B0503020204020204" pitchFamily="34" charset="0"/>
                </a:endParaRPr>
              </a:p>
            </p:txBody>
          </p:sp>
          <p:pic>
            <p:nvPicPr>
              <p:cNvPr id="13" name="Picture 12" descr="cnt2495789.png"/>
              <p:cNvPicPr>
                <a:picLocks noChangeAspect="1"/>
              </p:cNvPicPr>
              <p:nvPr/>
            </p:nvPicPr>
            <p:blipFill>
              <a:blip r:embed="rId7" cstate="print"/>
              <a:stretch>
                <a:fillRect/>
              </a:stretch>
            </p:blipFill>
            <p:spPr>
              <a:xfrm>
                <a:off x="2650898" y="984186"/>
                <a:ext cx="914400" cy="1224643"/>
              </a:xfrm>
              <a:prstGeom prst="rect">
                <a:avLst/>
              </a:prstGeom>
            </p:spPr>
          </p:pic>
          <p:sp>
            <p:nvSpPr>
              <p:cNvPr id="14" name="Rectangle 13"/>
              <p:cNvSpPr/>
              <p:nvPr/>
            </p:nvSpPr>
            <p:spPr>
              <a:xfrm>
                <a:off x="2423937" y="2425870"/>
                <a:ext cx="1368323" cy="270843"/>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n-lt"/>
                    <a:cs typeface="Oracle Sans" panose="020B0503020204020204" pitchFamily="34" charset="0"/>
                  </a:rPr>
                  <a:t>High Availability</a:t>
                </a:r>
              </a:p>
            </p:txBody>
          </p:sp>
        </p:grpSp>
        <p:grpSp>
          <p:nvGrpSpPr>
            <p:cNvPr id="4" name="Group 3"/>
            <p:cNvGrpSpPr/>
            <p:nvPr/>
          </p:nvGrpSpPr>
          <p:grpSpPr>
            <a:xfrm>
              <a:off x="2759707" y="6407036"/>
              <a:ext cx="3298193" cy="2835263"/>
              <a:chOff x="1838216" y="3728829"/>
              <a:chExt cx="2198795" cy="1890175"/>
            </a:xfrm>
          </p:grpSpPr>
          <p:sp>
            <p:nvSpPr>
              <p:cNvPr id="28" name="Rounded Rectangle 27"/>
              <p:cNvSpPr/>
              <p:nvPr/>
            </p:nvSpPr>
            <p:spPr bwMode="auto">
              <a:xfrm>
                <a:off x="1838216" y="3728829"/>
                <a:ext cx="2198795"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1905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grpSp>
            <p:nvGrpSpPr>
              <p:cNvPr id="19" name="Group 18"/>
              <p:cNvGrpSpPr/>
              <p:nvPr/>
            </p:nvGrpSpPr>
            <p:grpSpPr>
              <a:xfrm>
                <a:off x="1948373" y="3934738"/>
                <a:ext cx="1978481" cy="1177636"/>
                <a:chOff x="304800" y="4495800"/>
                <a:chExt cx="2176329" cy="1295400"/>
              </a:xfrm>
            </p:grpSpPr>
            <p:pic>
              <p:nvPicPr>
                <p:cNvPr id="15" name="Picture 14" descr="cnt204302.gif"/>
                <p:cNvPicPr>
                  <a:picLocks noChangeAspect="1"/>
                </p:cNvPicPr>
                <p:nvPr/>
              </p:nvPicPr>
              <p:blipFill>
                <a:blip r:embed="rId8" cstate="print"/>
                <a:stretch>
                  <a:fillRect/>
                </a:stretch>
              </p:blipFill>
              <p:spPr>
                <a:xfrm>
                  <a:off x="304800" y="4572000"/>
                  <a:ext cx="2176329" cy="1219200"/>
                </a:xfrm>
                <a:prstGeom prst="rect">
                  <a:avLst/>
                </a:prstGeom>
              </p:spPr>
            </p:pic>
            <p:pic>
              <p:nvPicPr>
                <p:cNvPr id="17" name="Picture 16" descr="database.png"/>
                <p:cNvPicPr>
                  <a:picLocks noChangeAspect="1"/>
                </p:cNvPicPr>
                <p:nvPr/>
              </p:nvPicPr>
              <p:blipFill>
                <a:blip r:embed="rId9" cstate="print"/>
                <a:stretch>
                  <a:fillRect/>
                </a:stretch>
              </p:blipFill>
              <p:spPr>
                <a:xfrm>
                  <a:off x="1447800" y="4495800"/>
                  <a:ext cx="733044" cy="990600"/>
                </a:xfrm>
                <a:prstGeom prst="rect">
                  <a:avLst/>
                </a:prstGeom>
              </p:spPr>
            </p:pic>
          </p:grpSp>
          <p:sp>
            <p:nvSpPr>
              <p:cNvPr id="18" name="Rectangle 17"/>
              <p:cNvSpPr/>
              <p:nvPr/>
            </p:nvSpPr>
            <p:spPr>
              <a:xfrm>
                <a:off x="2376530" y="5348161"/>
                <a:ext cx="1122166" cy="270843"/>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n-lt"/>
                    <a:cs typeface="Oracle Sans" panose="020B0503020204020204" pitchFamily="34" charset="0"/>
                  </a:rPr>
                  <a:t>Performance</a:t>
                </a:r>
              </a:p>
            </p:txBody>
          </p:sp>
        </p:grpSp>
        <p:grpSp>
          <p:nvGrpSpPr>
            <p:cNvPr id="5" name="Group 4"/>
            <p:cNvGrpSpPr/>
            <p:nvPr/>
          </p:nvGrpSpPr>
          <p:grpSpPr>
            <a:xfrm>
              <a:off x="12475208" y="6407034"/>
              <a:ext cx="2331152" cy="3095145"/>
              <a:chOff x="8415041" y="3707517"/>
              <a:chExt cx="1554101" cy="2063430"/>
            </a:xfrm>
          </p:grpSpPr>
          <p:sp>
            <p:nvSpPr>
              <p:cNvPr id="30" name="Rounded Rectangle 29"/>
              <p:cNvSpPr/>
              <p:nvPr/>
            </p:nvSpPr>
            <p:spPr bwMode="auto">
              <a:xfrm>
                <a:off x="8415041" y="3707517"/>
                <a:ext cx="1554101"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1905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solidFill>
                    <a:schemeClr val="tx1"/>
                  </a:solidFill>
                  <a:latin typeface="Oracle Sans" panose="020B0503020204020204" pitchFamily="34" charset="0"/>
                  <a:cs typeface="Oracle Sans" panose="020B0503020204020204" pitchFamily="34" charset="0"/>
                </a:endParaRPr>
              </a:p>
            </p:txBody>
          </p:sp>
          <p:pic>
            <p:nvPicPr>
              <p:cNvPr id="22" name="Picture 21" descr="cnt2165257.png"/>
              <p:cNvPicPr>
                <a:picLocks noChangeAspect="1"/>
              </p:cNvPicPr>
              <p:nvPr/>
            </p:nvPicPr>
            <p:blipFill>
              <a:blip r:embed="rId10" cstate="print"/>
              <a:stretch>
                <a:fillRect/>
              </a:stretch>
            </p:blipFill>
            <p:spPr>
              <a:xfrm>
                <a:off x="8624055" y="3982699"/>
                <a:ext cx="1136073" cy="1039091"/>
              </a:xfrm>
              <a:prstGeom prst="rect">
                <a:avLst/>
              </a:prstGeom>
            </p:spPr>
          </p:pic>
          <p:sp>
            <p:nvSpPr>
              <p:cNvPr id="25" name="TextBox 24"/>
              <p:cNvSpPr txBox="1"/>
              <p:nvPr/>
            </p:nvSpPr>
            <p:spPr>
              <a:xfrm>
                <a:off x="8665921" y="5296971"/>
                <a:ext cx="1052339" cy="473976"/>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n-lt"/>
                    <a:cs typeface="Oracle Sans" panose="020B0503020204020204" pitchFamily="34" charset="0"/>
                  </a:rPr>
                  <a:t>Information</a:t>
                </a:r>
              </a:p>
              <a:p>
                <a:pPr algn="ctr">
                  <a:defRPr/>
                </a:pPr>
                <a:r>
                  <a:rPr lang="en-US" altLang="en-US" dirty="0">
                    <a:solidFill>
                      <a:schemeClr val="tx1">
                        <a:lumMod val="50000"/>
                      </a:schemeClr>
                    </a:solidFill>
                    <a:latin typeface="+mn-lt"/>
                    <a:cs typeface="Oracle Sans" panose="020B0503020204020204" pitchFamily="34" charset="0"/>
                  </a:rPr>
                  <a:t>Integration</a:t>
                </a:r>
              </a:p>
            </p:txBody>
          </p:sp>
        </p:grpSp>
        <p:grpSp>
          <p:nvGrpSpPr>
            <p:cNvPr id="6" name="Group 5"/>
            <p:cNvGrpSpPr/>
            <p:nvPr/>
          </p:nvGrpSpPr>
          <p:grpSpPr>
            <a:xfrm>
              <a:off x="7978426" y="7475160"/>
              <a:ext cx="2331152" cy="2777192"/>
              <a:chOff x="5399607" y="4456193"/>
              <a:chExt cx="1554101" cy="1851461"/>
            </a:xfrm>
          </p:grpSpPr>
          <p:sp>
            <p:nvSpPr>
              <p:cNvPr id="21" name="Rectangle 20"/>
              <p:cNvSpPr/>
              <p:nvPr/>
            </p:nvSpPr>
            <p:spPr>
              <a:xfrm>
                <a:off x="5797241" y="6036811"/>
                <a:ext cx="758832" cy="270843"/>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n-lt"/>
                    <a:cs typeface="Oracle Sans" panose="020B0503020204020204" pitchFamily="34" charset="0"/>
                  </a:rPr>
                  <a:t>Security</a:t>
                </a:r>
              </a:p>
            </p:txBody>
          </p:sp>
          <p:sp>
            <p:nvSpPr>
              <p:cNvPr id="31" name="Rounded Rectangle 30"/>
              <p:cNvSpPr/>
              <p:nvPr/>
            </p:nvSpPr>
            <p:spPr bwMode="auto">
              <a:xfrm>
                <a:off x="5399607" y="4456193"/>
                <a:ext cx="1554101" cy="1589454"/>
              </a:xfrm>
              <a:prstGeom prst="round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a:innerShdw blurRad="190500">
                  <a:schemeClr val="accent1">
                    <a:lumMod val="40000"/>
                    <a:lumOff val="60000"/>
                  </a:scheme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solidFill>
                    <a:schemeClr val="tx1"/>
                  </a:solidFill>
                  <a:latin typeface="Oracle Sans" panose="020B0503020204020204" pitchFamily="34" charset="0"/>
                  <a:cs typeface="Oracle Sans" panose="020B0503020204020204" pitchFamily="34" charset="0"/>
                </a:endParaRPr>
              </a:p>
            </p:txBody>
          </p:sp>
          <p:pic>
            <p:nvPicPr>
              <p:cNvPr id="20" name="Picture 19" descr="cnt2281068.png"/>
              <p:cNvPicPr>
                <a:picLocks noChangeAspect="1"/>
              </p:cNvPicPr>
              <p:nvPr/>
            </p:nvPicPr>
            <p:blipFill>
              <a:blip r:embed="rId11" cstate="print"/>
              <a:stretch>
                <a:fillRect/>
              </a:stretch>
            </p:blipFill>
            <p:spPr>
              <a:xfrm>
                <a:off x="5722315" y="4663704"/>
                <a:ext cx="908685" cy="1174433"/>
              </a:xfrm>
              <a:prstGeom prst="rect">
                <a:avLst/>
              </a:prstGeom>
            </p:spPr>
          </p:pic>
        </p:grpSp>
      </p:grpSp>
      <p:sp>
        <p:nvSpPr>
          <p:cNvPr id="1536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Oracle Database 19c </a:t>
            </a:r>
          </a:p>
        </p:txBody>
      </p:sp>
      <p:pic>
        <p:nvPicPr>
          <p:cNvPr id="35" name="Picture 34">
            <a:extLst>
              <a:ext uri="{FF2B5EF4-FFF2-40B4-BE49-F238E27FC236}">
                <a16:creationId xmlns:a16="http://schemas.microsoft.com/office/drawing/2014/main" xmlns="" id="{0A17A68A-BC36-4774-A4B6-90BE364A61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352550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270634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2114550" y="2876472"/>
            <a:ext cx="14058900" cy="6659516"/>
          </a:xfrm>
          <a:prstGeom prst="roundRect">
            <a:avLst>
              <a:gd name="adj" fmla="val 8785"/>
            </a:avLst>
          </a:prstGeom>
          <a:gradFill flip="none" rotWithShape="1">
            <a:gsLst>
              <a:gs pos="52000">
                <a:schemeClr val="accent6">
                  <a:lumMod val="5000"/>
                  <a:lumOff val="95000"/>
                </a:schemeClr>
              </a:gs>
              <a:gs pos="100000">
                <a:schemeClr val="accent6">
                  <a:lumMod val="45000"/>
                  <a:lumOff val="55000"/>
                </a:schemeClr>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22" name="Picture 2" descr="http://www.underconsideration.com/brandnew/archives/facebook_2015_logo_det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6717" y="3533332"/>
            <a:ext cx="2728911" cy="946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6718" y="4740364"/>
            <a:ext cx="2029439" cy="203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5489" y="5155422"/>
            <a:ext cx="2107779" cy="1264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3472" y="3526170"/>
            <a:ext cx="1707243" cy="96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30154" y="7162871"/>
            <a:ext cx="2318064" cy="57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 descr="https://upload.wikimedia.org/wikipedia/commons/0/00/Box_cya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572492" y="3550475"/>
            <a:ext cx="1732002" cy="91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 descr="https://upload.wikimedia.org/wikipedia/commons/thumb/4/47/Dropbox_logo_(September_2013).svg/2000px-Dropbox_logo_(September_2013).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62588" y="6757616"/>
            <a:ext cx="3626388" cy="138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 descr="https://d16cvnquvjw7pr.cloudfront.net/www/img/p-brand/downloads/Logo/Zendesk_logo_RGB.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458700" y="8305723"/>
            <a:ext cx="2601843" cy="60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0" descr="https://upload.wikimedia.org/wikipedia/commons/thumb/6/69/Airbnb_Logo_B%C3%A9lo.svg/1280px-Airbnb_Logo_B%C3%A9lo.sv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98559" y="3525828"/>
            <a:ext cx="3076091" cy="96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 descr="http://www.youtube.com/yt/brand/media/image/YouTube-logo-full_color.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8044" b="20388"/>
          <a:stretch/>
        </p:blipFill>
        <p:spPr bwMode="auto">
          <a:xfrm>
            <a:off x="3351355" y="8145300"/>
            <a:ext cx="2529335" cy="96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http://www.pricelinegroup.com/wp-content/uploads/2014/03/5_Logo_Booking-435x71@2x-435x71@2x.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02119" y="8498819"/>
            <a:ext cx="3083763" cy="50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65392" y="6863650"/>
            <a:ext cx="2088347" cy="116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6"/>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781439" y="5010774"/>
            <a:ext cx="1523055" cy="152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85812" y="5053714"/>
            <a:ext cx="2230022" cy="122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202923" y="5018839"/>
            <a:ext cx="1988862" cy="130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 A Modern Database for the Digital Age</a:t>
            </a:r>
            <a:br>
              <a:rPr lang="en-US" dirty="0">
                <a:latin typeface="+mj-lt"/>
                <a:ea typeface="+mj-ea"/>
                <a:cs typeface="Oracle Sans" panose="020B0503020204020204" pitchFamily="34" charset="0"/>
              </a:rPr>
            </a:br>
            <a:endParaRPr lang="en-US" dirty="0">
              <a:latin typeface="+mj-lt"/>
              <a:ea typeface="+mj-ea"/>
              <a:cs typeface="Oracle Sans" panose="020B0503020204020204" pitchFamily="34" charset="0"/>
            </a:endParaRPr>
          </a:p>
        </p:txBody>
      </p:sp>
      <p:pic>
        <p:nvPicPr>
          <p:cNvPr id="4" name="Content Placeholder 3"/>
          <p:cNvPicPr>
            <a:picLocks noGrp="1" noChangeAspect="1"/>
          </p:cNvPicPr>
          <p:nvPr>
            <p:ph idx="1"/>
          </p:nvPr>
        </p:nvPicPr>
        <p:blipFill>
          <a:blip r:embed="rId19" cstate="print">
            <a:extLst>
              <a:ext uri="{28A0092B-C50C-407E-A947-70E740481C1C}">
                <a14:useLocalDpi xmlns:a14="http://schemas.microsoft.com/office/drawing/2010/main" val="0"/>
              </a:ext>
            </a:extLst>
          </a:blip>
          <a:stretch>
            <a:fillRect/>
          </a:stretch>
        </p:blipFill>
        <p:spPr>
          <a:xfrm>
            <a:off x="13572492" y="7240102"/>
            <a:ext cx="1384136" cy="357465"/>
          </a:xfrm>
        </p:spPr>
      </p:pic>
      <p:sp>
        <p:nvSpPr>
          <p:cNvPr id="5" name="Rectangle 4">
            <a:extLst>
              <a:ext uri="{FF2B5EF4-FFF2-40B4-BE49-F238E27FC236}">
                <a16:creationId xmlns:a16="http://schemas.microsoft.com/office/drawing/2014/main" xmlns="" id="{9479E5BB-5CB0-42EF-B5FB-668BDA0C21C1}"/>
              </a:ext>
            </a:extLst>
          </p:cNvPr>
          <p:cNvSpPr/>
          <p:nvPr/>
        </p:nvSpPr>
        <p:spPr>
          <a:xfrm>
            <a:off x="2659533" y="2165858"/>
            <a:ext cx="12968935" cy="600164"/>
          </a:xfrm>
          <a:prstGeom prst="rect">
            <a:avLst/>
          </a:prstGeom>
        </p:spPr>
        <p:txBody>
          <a:bodyPr wrap="none">
            <a:spAutoFit/>
          </a:bodyPr>
          <a:lstStyle/>
          <a:p>
            <a:r>
              <a:rPr lang="en-US" altLang="en-US" sz="3300" dirty="0">
                <a:solidFill>
                  <a:schemeClr val="accent1"/>
                </a:solidFill>
                <a:latin typeface="Oracle Sans" panose="020B0503020204020204" pitchFamily="34" charset="0"/>
                <a:cs typeface="Oracle Sans" panose="020B0503020204020204" pitchFamily="34" charset="0"/>
              </a:rPr>
              <a:t>Digital Disruptors and Large Enterprises Rely on MySQL to Innovate</a:t>
            </a:r>
            <a:endParaRPr lang="en-IN" sz="3300" dirty="0">
              <a:solidFill>
                <a:schemeClr val="accent1"/>
              </a:solidFill>
              <a:latin typeface="Oracle Sans" panose="020B0503020204020204" pitchFamily="34" charset="0"/>
              <a:cs typeface="Oracle Sans" panose="020B0503020204020204" pitchFamily="34" charset="0"/>
            </a:endParaRPr>
          </a:p>
        </p:txBody>
      </p:sp>
      <p:pic>
        <p:nvPicPr>
          <p:cNvPr id="38" name="Picture 37">
            <a:extLst>
              <a:ext uri="{FF2B5EF4-FFF2-40B4-BE49-F238E27FC236}">
                <a16:creationId xmlns:a16="http://schemas.microsoft.com/office/drawing/2014/main" xmlns="" id="{7C8FC653-85C8-447E-AC8E-AE836CF02DB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352249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High Scalability with MySQL</a:t>
            </a:r>
          </a:p>
        </p:txBody>
      </p:sp>
      <p:grpSp>
        <p:nvGrpSpPr>
          <p:cNvPr id="29" name="Group 28"/>
          <p:cNvGrpSpPr/>
          <p:nvPr/>
        </p:nvGrpSpPr>
        <p:grpSpPr>
          <a:xfrm>
            <a:off x="2971800" y="2207270"/>
            <a:ext cx="12344400" cy="7184703"/>
            <a:chOff x="394833" y="1447800"/>
            <a:chExt cx="8381473" cy="4789802"/>
          </a:xfrm>
        </p:grpSpPr>
        <p:sp>
          <p:nvSpPr>
            <p:cNvPr id="30" name="Title 3"/>
            <p:cNvSpPr txBox="1">
              <a:spLocks/>
            </p:cNvSpPr>
            <p:nvPr/>
          </p:nvSpPr>
          <p:spPr bwMode="auto">
            <a:xfrm>
              <a:off x="2832242" y="3643488"/>
              <a:ext cx="3505200" cy="457200"/>
            </a:xfrm>
            <a:prstGeom prst="rect">
              <a:avLst/>
            </a:prstGeom>
            <a:noFill/>
            <a:ln w="9525">
              <a:noFill/>
              <a:miter lim="800000"/>
              <a:headEnd/>
              <a:tailEnd/>
            </a:ln>
          </p:spPr>
          <p:txBody>
            <a:bodyPr vert="horz" wrap="square" lIns="19050" tIns="19050" rIns="19050" bIns="1905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000000"/>
                </a:buClr>
                <a:defRPr/>
              </a:pPr>
              <a:r>
                <a:rPr lang="en-US" sz="3000" b="1" i="1" kern="0" dirty="0">
                  <a:solidFill>
                    <a:srgbClr val="5F5F5F"/>
                  </a:solidFill>
                  <a:latin typeface="+mj-lt"/>
                  <a:ea typeface="+mj-ea"/>
                  <a:cs typeface="Oracle Sans" panose="020B0503020204020204" pitchFamily="34" charset="0"/>
                </a:rPr>
                <a:t>They Scale with MySQL.</a:t>
              </a:r>
            </a:p>
          </p:txBody>
        </p:sp>
        <p:sp>
          <p:nvSpPr>
            <p:cNvPr id="31" name="Rectangle 30"/>
            <p:cNvSpPr/>
            <p:nvPr/>
          </p:nvSpPr>
          <p:spPr>
            <a:xfrm>
              <a:off x="394833" y="1523999"/>
              <a:ext cx="2375506" cy="2275200"/>
            </a:xfrm>
            <a:prstGeom prst="rect">
              <a:avLst/>
            </a:prstGeom>
            <a:solidFill>
              <a:schemeClr val="accent3"/>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endParaRPr lang="en-US" dirty="0">
                <a:latin typeface="Oracle Sans" panose="020B0503020204020204" pitchFamily="34" charset="0"/>
                <a:cs typeface="Oracle Sans" panose="020B0503020204020204" pitchFamily="34" charset="0"/>
              </a:endParaRPr>
            </a:p>
          </p:txBody>
        </p:sp>
        <p:pic>
          <p:nvPicPr>
            <p:cNvPr id="3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360" y="1447800"/>
              <a:ext cx="1416453" cy="139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528218" y="2819400"/>
              <a:ext cx="2108736" cy="896719"/>
            </a:xfrm>
            <a:prstGeom prst="rect">
              <a:avLst/>
            </a:prstGeom>
          </p:spPr>
          <p:txBody>
            <a:bodyPr wrap="square" anchor="b"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b="1" dirty="0">
                  <a:solidFill>
                    <a:schemeClr val="bg1"/>
                  </a:solidFill>
                  <a:latin typeface="+mn-lt"/>
                  <a:cs typeface="Oracle Sans" panose="020B0503020204020204" pitchFamily="34" charset="0"/>
                </a:rPr>
                <a:t>Mobile Network Supporting Over 800 Million Subscribers</a:t>
              </a:r>
            </a:p>
          </p:txBody>
        </p:sp>
        <p:grpSp>
          <p:nvGrpSpPr>
            <p:cNvPr id="34" name="Group 33"/>
            <p:cNvGrpSpPr/>
            <p:nvPr/>
          </p:nvGrpSpPr>
          <p:grpSpPr>
            <a:xfrm>
              <a:off x="394833" y="3875399"/>
              <a:ext cx="2375506" cy="2362203"/>
              <a:chOff x="4238681" y="2773799"/>
              <a:chExt cx="3229768" cy="3355021"/>
            </a:xfrm>
          </p:grpSpPr>
          <p:sp>
            <p:nvSpPr>
              <p:cNvPr id="51" name="Rectangle 50"/>
              <p:cNvSpPr/>
              <p:nvPr/>
            </p:nvSpPr>
            <p:spPr>
              <a:xfrm>
                <a:off x="4238681" y="2773799"/>
                <a:ext cx="3229768" cy="3355021"/>
              </a:xfrm>
              <a:prstGeom prst="rect">
                <a:avLst/>
              </a:prstGeom>
              <a:solidFill>
                <a:schemeClr val="accent1"/>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endParaRPr lang="en-US" dirty="0">
                  <a:latin typeface="Oracle Sans" panose="020B0503020204020204" pitchFamily="34" charset="0"/>
                  <a:cs typeface="Oracle Sans" panose="020B0503020204020204" pitchFamily="34" charset="0"/>
                </a:endParaRPr>
              </a:p>
            </p:txBody>
          </p:sp>
          <p:sp>
            <p:nvSpPr>
              <p:cNvPr id="52" name="Rectangle 51"/>
              <p:cNvSpPr/>
              <p:nvPr/>
            </p:nvSpPr>
            <p:spPr>
              <a:xfrm>
                <a:off x="4238681" y="5119875"/>
                <a:ext cx="3229768" cy="986937"/>
              </a:xfrm>
              <a:prstGeom prst="rect">
                <a:avLst/>
              </a:prstGeom>
            </p:spPr>
            <p:txBody>
              <a:bodyPr wrap="square" anchor="b"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b="1" dirty="0">
                    <a:solidFill>
                      <a:schemeClr val="bg1"/>
                    </a:solidFill>
                    <a:latin typeface="+mn-lt"/>
                    <a:cs typeface="Oracle Sans" panose="020B0503020204020204" pitchFamily="34" charset="0"/>
                  </a:rPr>
                  <a:t>1.7 Billion Active Users</a:t>
                </a:r>
              </a:p>
            </p:txBody>
          </p:sp>
        </p:grpSp>
        <p:grpSp>
          <p:nvGrpSpPr>
            <p:cNvPr id="35" name="Group 34"/>
            <p:cNvGrpSpPr/>
            <p:nvPr/>
          </p:nvGrpSpPr>
          <p:grpSpPr>
            <a:xfrm>
              <a:off x="2843946" y="4115986"/>
              <a:ext cx="3483247" cy="2121614"/>
              <a:chOff x="4239558" y="2899171"/>
              <a:chExt cx="3229768" cy="3229770"/>
            </a:xfrm>
            <a:solidFill>
              <a:schemeClr val="accent2"/>
            </a:solidFill>
          </p:grpSpPr>
          <p:sp>
            <p:nvSpPr>
              <p:cNvPr id="49" name="Rectangle 48"/>
              <p:cNvSpPr/>
              <p:nvPr/>
            </p:nvSpPr>
            <p:spPr>
              <a:xfrm>
                <a:off x="4239558" y="2899171"/>
                <a:ext cx="3229768" cy="3229770"/>
              </a:xfrm>
              <a:prstGeom prst="rect">
                <a:avLst/>
              </a:prstGeom>
              <a:gr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endParaRPr lang="en-US" dirty="0">
                  <a:latin typeface="Oracle Sans" panose="020B0503020204020204" pitchFamily="34" charset="0"/>
                  <a:cs typeface="Oracle Sans" panose="020B0503020204020204" pitchFamily="34" charset="0"/>
                </a:endParaRPr>
              </a:p>
            </p:txBody>
          </p:sp>
          <p:sp>
            <p:nvSpPr>
              <p:cNvPr id="50" name="Rectangle 49"/>
              <p:cNvSpPr/>
              <p:nvPr/>
            </p:nvSpPr>
            <p:spPr>
              <a:xfrm>
                <a:off x="4332512" y="5140199"/>
                <a:ext cx="3042107" cy="986937"/>
              </a:xfrm>
              <a:prstGeom prst="rect">
                <a:avLst/>
              </a:prstGeom>
              <a:grpFill/>
            </p:spPr>
            <p:txBody>
              <a:bodyPr wrap="square" anchor="b"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b="1" dirty="0">
                    <a:solidFill>
                      <a:schemeClr val="bg1"/>
                    </a:solidFill>
                    <a:latin typeface="+mn-lt"/>
                    <a:cs typeface="Oracle Sans" panose="020B0503020204020204" pitchFamily="34" charset="0"/>
                  </a:rPr>
                  <a:t>100 TB of User Data for PayPal</a:t>
                </a:r>
              </a:p>
            </p:txBody>
          </p:sp>
        </p:grpSp>
        <p:grpSp>
          <p:nvGrpSpPr>
            <p:cNvPr id="36" name="Group 35"/>
            <p:cNvGrpSpPr/>
            <p:nvPr/>
          </p:nvGrpSpPr>
          <p:grpSpPr>
            <a:xfrm>
              <a:off x="6400800" y="1523999"/>
              <a:ext cx="2375506" cy="2275200"/>
              <a:chOff x="4238681" y="2897365"/>
              <a:chExt cx="3229768" cy="3229770"/>
            </a:xfrm>
            <a:solidFill>
              <a:schemeClr val="accent1"/>
            </a:solidFill>
          </p:grpSpPr>
          <p:sp>
            <p:nvSpPr>
              <p:cNvPr id="46" name="Rectangle 45"/>
              <p:cNvSpPr/>
              <p:nvPr/>
            </p:nvSpPr>
            <p:spPr>
              <a:xfrm>
                <a:off x="4238681" y="2897365"/>
                <a:ext cx="3229768" cy="3229770"/>
              </a:xfrm>
              <a:prstGeom prst="rect">
                <a:avLst/>
              </a:prstGeom>
              <a:gr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endParaRPr lang="en-US" dirty="0">
                  <a:latin typeface="Oracle Sans" panose="020B0503020204020204" pitchFamily="34" charset="0"/>
                  <a:cs typeface="Oracle Sans" panose="020B0503020204020204" pitchFamily="34" charset="0"/>
                </a:endParaRPr>
              </a:p>
            </p:txBody>
          </p:sp>
          <p:sp>
            <p:nvSpPr>
              <p:cNvPr id="47" name="Rectangle 46"/>
              <p:cNvSpPr/>
              <p:nvPr/>
            </p:nvSpPr>
            <p:spPr>
              <a:xfrm>
                <a:off x="4238681" y="5028310"/>
                <a:ext cx="3229768" cy="986937"/>
              </a:xfrm>
              <a:prstGeom prst="rect">
                <a:avLst/>
              </a:prstGeom>
              <a:grpFill/>
            </p:spPr>
            <p:txBody>
              <a:bodyPr wrap="square" anchor="b"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b="1" dirty="0">
                    <a:solidFill>
                      <a:schemeClr val="bg1"/>
                    </a:solidFill>
                    <a:latin typeface="+mn-lt"/>
                    <a:cs typeface="Oracle Sans" panose="020B0503020204020204" pitchFamily="34" charset="0"/>
                  </a:rPr>
                  <a:t>IDs Processed for 1 Billion Citizens</a:t>
                </a:r>
              </a:p>
            </p:txBody>
          </p:sp>
          <p:pic>
            <p:nvPicPr>
              <p:cNvPr id="48" name="Picture 47"/>
              <p:cNvPicPr>
                <a:picLocks noChangeAspect="1"/>
              </p:cNvPicPr>
              <p:nvPr/>
            </p:nvPicPr>
            <p:blipFill>
              <a:blip r:embed="rId5" cstate="print"/>
              <a:stretch>
                <a:fillRect/>
              </a:stretch>
            </p:blipFill>
            <p:spPr>
              <a:xfrm>
                <a:off x="5087626" y="3302101"/>
                <a:ext cx="1531878" cy="1434156"/>
              </a:xfrm>
              <a:prstGeom prst="rect">
                <a:avLst/>
              </a:prstGeom>
              <a:grpFill/>
            </p:spPr>
          </p:pic>
        </p:grpSp>
        <p:grpSp>
          <p:nvGrpSpPr>
            <p:cNvPr id="37" name="Group 36"/>
            <p:cNvGrpSpPr/>
            <p:nvPr/>
          </p:nvGrpSpPr>
          <p:grpSpPr>
            <a:xfrm>
              <a:off x="6400800" y="3875399"/>
              <a:ext cx="2375506" cy="2362201"/>
              <a:chOff x="4238681" y="2773863"/>
              <a:chExt cx="3229768" cy="3353273"/>
            </a:xfrm>
            <a:solidFill>
              <a:schemeClr val="tx2"/>
            </a:solidFill>
          </p:grpSpPr>
          <p:sp>
            <p:nvSpPr>
              <p:cNvPr id="44" name="Rectangle 43"/>
              <p:cNvSpPr/>
              <p:nvPr/>
            </p:nvSpPr>
            <p:spPr>
              <a:xfrm>
                <a:off x="4238681" y="2773863"/>
                <a:ext cx="3229768" cy="3353273"/>
              </a:xfrm>
              <a:prstGeom prst="rect">
                <a:avLst/>
              </a:prstGeom>
              <a:gr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endParaRPr lang="en-US" dirty="0">
                  <a:latin typeface="Oracle Sans" panose="020B0503020204020204" pitchFamily="34" charset="0"/>
                  <a:cs typeface="Oracle Sans" panose="020B0503020204020204" pitchFamily="34" charset="0"/>
                </a:endParaRPr>
              </a:p>
            </p:txBody>
          </p:sp>
          <p:sp>
            <p:nvSpPr>
              <p:cNvPr id="45" name="Rectangle 44"/>
              <p:cNvSpPr/>
              <p:nvPr/>
            </p:nvSpPr>
            <p:spPr>
              <a:xfrm>
                <a:off x="4238681" y="5140198"/>
                <a:ext cx="3229768" cy="986937"/>
              </a:xfrm>
              <a:prstGeom prst="rect">
                <a:avLst/>
              </a:prstGeom>
              <a:grpFill/>
            </p:spPr>
            <p:txBody>
              <a:bodyPr wrap="square" anchor="b"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b="1" dirty="0">
                    <a:solidFill>
                      <a:schemeClr val="bg1"/>
                    </a:solidFill>
                    <a:latin typeface="+mn-lt"/>
                    <a:cs typeface="Oracle Sans" panose="020B0503020204020204" pitchFamily="34" charset="0"/>
                  </a:rPr>
                  <a:t>850 Million Candy Crush Game Plays/Day</a:t>
                </a:r>
              </a:p>
            </p:txBody>
          </p:sp>
        </p:grpSp>
        <p:pic>
          <p:nvPicPr>
            <p:cNvPr id="3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8434" y="4007305"/>
              <a:ext cx="1428306" cy="140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2250" y="3962399"/>
              <a:ext cx="1784747" cy="175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9" descr="ic-Application-wh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5501" y="3843867"/>
              <a:ext cx="1606104" cy="1577001"/>
            </a:xfrm>
            <a:prstGeom prst="rect">
              <a:avLst/>
            </a:prstGeom>
          </p:spPr>
        </p:pic>
        <p:sp>
          <p:nvSpPr>
            <p:cNvPr id="41" name="Rectangle 40"/>
            <p:cNvSpPr/>
            <p:nvPr/>
          </p:nvSpPr>
          <p:spPr>
            <a:xfrm>
              <a:off x="2843947" y="1523999"/>
              <a:ext cx="3483246" cy="2121614"/>
            </a:xfrm>
            <a:prstGeom prst="rect">
              <a:avLst/>
            </a:prstGeom>
            <a:solidFill>
              <a:schemeClr val="tx1"/>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endParaRPr lang="en-US" dirty="0">
                <a:latin typeface="Oracle Sans" panose="020B0503020204020204" pitchFamily="34" charset="0"/>
                <a:cs typeface="Oracle Sans" panose="020B0503020204020204" pitchFamily="34" charset="0"/>
              </a:endParaRPr>
            </a:p>
          </p:txBody>
        </p:sp>
        <p:sp>
          <p:nvSpPr>
            <p:cNvPr id="42" name="Rectangle 41"/>
            <p:cNvSpPr/>
            <p:nvPr/>
          </p:nvSpPr>
          <p:spPr>
            <a:xfrm>
              <a:off x="2952900" y="2971800"/>
              <a:ext cx="3216246" cy="648312"/>
            </a:xfrm>
            <a:prstGeom prst="rect">
              <a:avLst/>
            </a:prstGeom>
            <a:solidFill>
              <a:schemeClr val="tx1"/>
            </a:solidFill>
          </p:spPr>
          <p:txBody>
            <a:bodyPr wrap="square" anchor="b"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b="1" dirty="0">
                  <a:solidFill>
                    <a:schemeClr val="bg1"/>
                  </a:solidFill>
                  <a:latin typeface="+mn-lt"/>
                  <a:cs typeface="Oracle Sans" panose="020B0503020204020204" pitchFamily="34" charset="0"/>
                </a:rPr>
                <a:t>2 Billion Events/Day for Booking.com</a:t>
              </a:r>
            </a:p>
          </p:txBody>
        </p:sp>
        <p:pic>
          <p:nvPicPr>
            <p:cNvPr id="4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0465" y="1524002"/>
              <a:ext cx="1501117" cy="1473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3" name="Picture 52">
            <a:extLst>
              <a:ext uri="{FF2B5EF4-FFF2-40B4-BE49-F238E27FC236}">
                <a16:creationId xmlns:a16="http://schemas.microsoft.com/office/drawing/2014/main" xmlns="" id="{69449AAA-1BE2-4097-A527-CD52FCF4AF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267743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mj-lt"/>
                <a:cs typeface="Oracle Sans" panose="020B0503020204020204" pitchFamily="34" charset="0"/>
              </a:rPr>
              <a:t>Lesson Objectives</a:t>
            </a:r>
          </a:p>
        </p:txBody>
      </p:sp>
      <p:sp>
        <p:nvSpPr>
          <p:cNvPr id="7171" name="Rectangle 9"/>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After completing this lesson, you should be able to do the following:</a:t>
            </a:r>
          </a:p>
          <a:p>
            <a:pPr lvl="1"/>
            <a:r>
              <a:rPr lang="en-US" altLang="en-US" dirty="0">
                <a:latin typeface="Oracle Sans" panose="020B0503020204020204" pitchFamily="34" charset="0"/>
                <a:cs typeface="Oracle Sans" panose="020B0503020204020204" pitchFamily="34" charset="0"/>
              </a:rPr>
              <a:t>Define the goals of the course</a:t>
            </a:r>
          </a:p>
          <a:p>
            <a:pPr lvl="1"/>
            <a:r>
              <a:rPr lang="en-US" altLang="en-US" dirty="0">
                <a:latin typeface="Oracle Sans" panose="020B0503020204020204" pitchFamily="34" charset="0"/>
                <a:cs typeface="Oracle Sans" panose="020B0503020204020204" pitchFamily="34" charset="0"/>
              </a:rPr>
              <a:t>List the features of Oracle Database 19c</a:t>
            </a:r>
          </a:p>
          <a:p>
            <a:pPr lvl="1"/>
            <a:r>
              <a:rPr lang="en-US" altLang="en-US" dirty="0">
                <a:latin typeface="Oracle Sans" panose="020B0503020204020204" pitchFamily="34" charset="0"/>
                <a:cs typeface="Oracle Sans" panose="020B0503020204020204" pitchFamily="34" charset="0"/>
              </a:rPr>
              <a:t>Discuss the theoretical and physical aspects of a relational database</a:t>
            </a:r>
          </a:p>
          <a:p>
            <a:pPr lvl="1"/>
            <a:r>
              <a:rPr lang="en-US" altLang="en-US" dirty="0">
                <a:latin typeface="Oracle Sans" panose="020B0503020204020204" pitchFamily="34" charset="0"/>
                <a:cs typeface="Oracle Sans" panose="020B0503020204020204" pitchFamily="34" charset="0"/>
              </a:rPr>
              <a:t>Describe Oracle server’s implementation of relational database management system (RDBMS) and object relational database management system (ORDBMS)</a:t>
            </a:r>
          </a:p>
          <a:p>
            <a:pPr lvl="1"/>
            <a:r>
              <a:rPr lang="en-US" altLang="en-US" dirty="0">
                <a:latin typeface="Oracle Sans" panose="020B0503020204020204" pitchFamily="34" charset="0"/>
                <a:cs typeface="Oracle Sans" panose="020B0503020204020204" pitchFamily="34" charset="0"/>
              </a:rPr>
              <a:t>Identify the development environments that can be used for this course</a:t>
            </a:r>
          </a:p>
          <a:p>
            <a:pPr lvl="1"/>
            <a:r>
              <a:rPr lang="en-US" altLang="en-US" dirty="0">
                <a:latin typeface="Oracle Sans" panose="020B0503020204020204" pitchFamily="34" charset="0"/>
                <a:cs typeface="Oracle Sans" panose="020B0503020204020204" pitchFamily="34" charset="0"/>
              </a:rPr>
              <a:t>Describe the database and schema used in this course</a:t>
            </a:r>
          </a:p>
        </p:txBody>
      </p:sp>
    </p:spTree>
    <p:custDataLst>
      <p:tags r:id="rId1"/>
    </p:custDataLst>
    <p:extLst>
      <p:ext uri="{BB962C8B-B14F-4D97-AF65-F5344CB8AC3E}">
        <p14:creationId xmlns:p14="http://schemas.microsoft.com/office/powerpoint/2010/main" val="25920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MySQL-Supported Operating Systems</a:t>
            </a:r>
          </a:p>
        </p:txBody>
      </p:sp>
      <p:sp>
        <p:nvSpPr>
          <p:cNvPr id="21507" name="Rectangle 1027"/>
          <p:cNvSpPr>
            <a:spLocks noGrp="1" noChangeArrowheads="1"/>
          </p:cNvSpPr>
          <p:nvPr>
            <p:ph type="body" idx="1"/>
          </p:nvPr>
        </p:nvSpPr>
        <p:spPr>
          <a:xfrm>
            <a:off x="933451" y="2272710"/>
            <a:ext cx="16421100" cy="4382958"/>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MySQL:</a:t>
            </a:r>
          </a:p>
          <a:p>
            <a:pPr lvl="1"/>
            <a:r>
              <a:rPr lang="en-US" dirty="0">
                <a:latin typeface="Oracle Sans" panose="020B0503020204020204" pitchFamily="34" charset="0"/>
                <a:cs typeface="Oracle Sans" panose="020B0503020204020204" pitchFamily="34" charset="0"/>
              </a:rPr>
              <a:t>Provides control and flexibility for users</a:t>
            </a:r>
          </a:p>
          <a:p>
            <a:pPr lvl="1"/>
            <a:r>
              <a:rPr lang="en-US" dirty="0">
                <a:latin typeface="Oracle Sans" panose="020B0503020204020204" pitchFamily="34" charset="0"/>
                <a:cs typeface="Oracle Sans" panose="020B0503020204020204" pitchFamily="34" charset="0"/>
              </a:rPr>
              <a:t>Supports multiple commodity platforms, including:</a:t>
            </a:r>
          </a:p>
          <a:p>
            <a:pPr lvl="2"/>
            <a:r>
              <a:rPr lang="en-US" dirty="0">
                <a:latin typeface="Oracle Sans" panose="020B0503020204020204" pitchFamily="34" charset="0"/>
                <a:cs typeface="Oracle Sans" panose="020B0503020204020204" pitchFamily="34" charset="0"/>
              </a:rPr>
              <a:t>Windows (x86, x86_64)</a:t>
            </a:r>
          </a:p>
          <a:p>
            <a:pPr lvl="2"/>
            <a:r>
              <a:rPr lang="en-US" dirty="0">
                <a:latin typeface="Oracle Sans" panose="020B0503020204020204" pitchFamily="34" charset="0"/>
                <a:cs typeface="Oracle Sans" panose="020B0503020204020204" pitchFamily="34" charset="0"/>
              </a:rPr>
              <a:t>Linux (x86, x86_64)</a:t>
            </a:r>
          </a:p>
          <a:p>
            <a:pPr lvl="2"/>
            <a:r>
              <a:rPr lang="en-US" dirty="0">
                <a:latin typeface="Oracle Sans" panose="020B0503020204020204" pitchFamily="34" charset="0"/>
                <a:cs typeface="Oracle Sans" panose="020B0503020204020204" pitchFamily="34" charset="0"/>
              </a:rPr>
              <a:t>Oracle Solaris (SPARC_64, x86_64, x86)</a:t>
            </a:r>
          </a:p>
          <a:p>
            <a:pPr lvl="2"/>
            <a:r>
              <a:rPr lang="en-US" dirty="0">
                <a:latin typeface="Oracle Sans" panose="020B0503020204020204" pitchFamily="34" charset="0"/>
                <a:cs typeface="Oracle Sans" panose="020B0503020204020204" pitchFamily="34" charset="0"/>
              </a:rPr>
              <a:t>Mac OS X (x86, x86_64)</a:t>
            </a:r>
          </a:p>
          <a:p>
            <a:pPr lvl="1"/>
            <a:r>
              <a:rPr lang="en-US" dirty="0">
                <a:latin typeface="Oracle Sans" panose="020B0503020204020204" pitchFamily="34" charset="0"/>
                <a:cs typeface="Oracle Sans" panose="020B0503020204020204" pitchFamily="34" charset="0"/>
              </a:rPr>
              <a:t>Can be compiled to run on other platforms</a:t>
            </a:r>
          </a:p>
        </p:txBody>
      </p:sp>
      <p:pic>
        <p:nvPicPr>
          <p:cNvPr id="7" name="Picture 6">
            <a:extLst>
              <a:ext uri="{FF2B5EF4-FFF2-40B4-BE49-F238E27FC236}">
                <a16:creationId xmlns:a16="http://schemas.microsoft.com/office/drawing/2014/main" xmlns="" id="{3AA7867A-369F-43DA-B67D-A46901AB86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423976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 Enterprise Edition</a:t>
            </a:r>
          </a:p>
        </p:txBody>
      </p:sp>
      <p:sp>
        <p:nvSpPr>
          <p:cNvPr id="19" name="Rounded Rectangle 18"/>
          <p:cNvSpPr/>
          <p:nvPr/>
        </p:nvSpPr>
        <p:spPr bwMode="auto">
          <a:xfrm>
            <a:off x="7222426" y="2207901"/>
            <a:ext cx="3682784" cy="1957908"/>
          </a:xfrm>
          <a:prstGeom prst="roundRect">
            <a:avLst>
              <a:gd name="adj" fmla="val 15898"/>
            </a:avLst>
          </a:prstGeom>
          <a:solidFill>
            <a:srgbClr val="4479A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rgbClr val="F29111"/>
              </a:solidFill>
              <a:effectLst/>
              <a:latin typeface="Oracle Sans" panose="020B0503020204020204" pitchFamily="34" charset="0"/>
              <a:cs typeface="Oracle Sans" panose="020B0503020204020204" pitchFamily="34" charset="0"/>
            </a:endParaRPr>
          </a:p>
        </p:txBody>
      </p:sp>
      <p:sp>
        <p:nvSpPr>
          <p:cNvPr id="20" name="Text Box 19"/>
          <p:cNvSpPr txBox="1">
            <a:spLocks noChangeArrowheads="1"/>
          </p:cNvSpPr>
          <p:nvPr/>
        </p:nvSpPr>
        <p:spPr bwMode="gray">
          <a:xfrm flipH="1">
            <a:off x="7598414" y="2207901"/>
            <a:ext cx="2930809"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82849" tIns="91424" rIns="182849" bIns="9142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lnSpc>
                <a:spcPct val="85000"/>
              </a:lnSpc>
              <a:spcBef>
                <a:spcPct val="0"/>
              </a:spcBef>
              <a:buClrTx/>
              <a:buFontTx/>
              <a:buNone/>
            </a:pPr>
            <a:r>
              <a:rPr lang="en-US" altLang="en-US" sz="2700" b="1" dirty="0">
                <a:solidFill>
                  <a:srgbClr val="FFFFFF"/>
                </a:solidFill>
                <a:latin typeface="+mj-lt"/>
                <a:ea typeface="ＭＳ Ｐゴシック" pitchFamily="34" charset="-128"/>
                <a:cs typeface="Oracle Sans" panose="020B0503020204020204" pitchFamily="34" charset="0"/>
              </a:rPr>
              <a:t>Management Tools</a:t>
            </a:r>
          </a:p>
        </p:txBody>
      </p:sp>
      <p:sp>
        <p:nvSpPr>
          <p:cNvPr id="21" name="Rounded Rectangle 20"/>
          <p:cNvSpPr/>
          <p:nvPr/>
        </p:nvSpPr>
        <p:spPr bwMode="auto">
          <a:xfrm>
            <a:off x="6363818" y="3103251"/>
            <a:ext cx="5400000" cy="6206058"/>
          </a:xfrm>
          <a:prstGeom prst="roundRect">
            <a:avLst>
              <a:gd name="adj" fmla="val 7961"/>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2" name="Rectangle 6"/>
          <p:cNvSpPr>
            <a:spLocks/>
          </p:cNvSpPr>
          <p:nvPr/>
        </p:nvSpPr>
        <p:spPr bwMode="auto">
          <a:xfrm>
            <a:off x="6839744" y="3546684"/>
            <a:ext cx="4648297" cy="35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68701" indent="-287949" eaLnBrk="1" hangingPunct="1">
              <a:lnSpc>
                <a:spcPct val="100000"/>
              </a:lnSpc>
              <a:buClr>
                <a:schemeClr val="accent1"/>
              </a:buClr>
              <a:buSzPct val="125000"/>
              <a:buFont typeface="Arial" pitchFamily="34" charset="0"/>
              <a:buChar char="•"/>
              <a:defRPr/>
            </a:pPr>
            <a:r>
              <a:rPr lang="en-US" altLang="en-US" sz="2700" dirty="0">
                <a:solidFill>
                  <a:srgbClr val="000000"/>
                </a:solidFill>
                <a:latin typeface="+mn-lt"/>
                <a:ea typeface="ＭＳ Ｐゴシック" charset="0"/>
                <a:cs typeface="Oracle Sans" panose="020B0503020204020204" pitchFamily="34" charset="0"/>
                <a:sym typeface="Arial" pitchFamily="34" charset="0"/>
              </a:rPr>
              <a:t>Monitoring</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Monitor</a:t>
            </a:r>
          </a:p>
          <a:p>
            <a:pPr eaLnBrk="1" hangingPunct="1">
              <a:lnSpc>
                <a:spcPct val="100000"/>
              </a:lnSpc>
              <a:spcBef>
                <a:spcPct val="0"/>
              </a:spcBef>
              <a:buClr>
                <a:schemeClr val="accent1"/>
              </a:buClr>
              <a:buSzPct val="125000"/>
            </a:pPr>
            <a:r>
              <a:rPr lang="en-US" altLang="en-US" sz="2700" dirty="0">
                <a:solidFill>
                  <a:srgbClr val="000000"/>
                </a:solidFill>
                <a:latin typeface="+mn-lt"/>
                <a:ea typeface="ＭＳ Ｐゴシック" pitchFamily="34" charset="-128"/>
                <a:cs typeface="Oracle Sans" panose="020B0503020204020204" pitchFamily="34" charset="0"/>
                <a:sym typeface="Arial" pitchFamily="34" charset="0"/>
              </a:rPr>
              <a:t>Backup</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Backup</a:t>
            </a:r>
          </a:p>
          <a:p>
            <a:pPr eaLnBrk="1" hangingPunct="1">
              <a:lnSpc>
                <a:spcPct val="100000"/>
              </a:lnSpc>
              <a:spcBef>
                <a:spcPct val="0"/>
              </a:spcBef>
              <a:buClr>
                <a:schemeClr val="accent1"/>
              </a:buClr>
              <a:buSzPct val="125000"/>
            </a:pPr>
            <a:r>
              <a:rPr lang="en-US" altLang="en-US" sz="2700" dirty="0">
                <a:solidFill>
                  <a:srgbClr val="000000"/>
                </a:solidFill>
                <a:latin typeface="+mn-lt"/>
                <a:ea typeface="ＭＳ Ｐゴシック" pitchFamily="34" charset="-128"/>
                <a:cs typeface="Oracle Sans" panose="020B0503020204020204" pitchFamily="34" charset="0"/>
                <a:sym typeface="Arial" pitchFamily="34" charset="0"/>
              </a:rPr>
              <a:t>Development</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Connectors</a:t>
            </a:r>
          </a:p>
          <a:p>
            <a:pPr eaLnBrk="1" hangingPunct="1">
              <a:lnSpc>
                <a:spcPct val="100000"/>
              </a:lnSpc>
              <a:spcBef>
                <a:spcPct val="0"/>
              </a:spcBef>
              <a:buClr>
                <a:schemeClr val="accent1"/>
              </a:buClr>
              <a:buSzPct val="125000"/>
            </a:pPr>
            <a:r>
              <a:rPr lang="en-US" altLang="en-US" sz="2700" dirty="0">
                <a:solidFill>
                  <a:srgbClr val="000000"/>
                </a:solidFill>
                <a:latin typeface="+mn-lt"/>
                <a:ea typeface="ＭＳ Ｐゴシック" pitchFamily="34" charset="-128"/>
                <a:cs typeface="Oracle Sans" panose="020B0503020204020204" pitchFamily="34" charset="0"/>
                <a:sym typeface="Arial" pitchFamily="34" charset="0"/>
              </a:rPr>
              <a:t>Administration</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Workbench</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Utilities</a:t>
            </a:r>
          </a:p>
          <a:p>
            <a:pPr eaLnBrk="1" hangingPunct="1">
              <a:lnSpc>
                <a:spcPct val="100000"/>
              </a:lnSpc>
              <a:spcBef>
                <a:spcPct val="0"/>
              </a:spcBef>
              <a:buClr>
                <a:schemeClr val="accent1"/>
              </a:buClr>
              <a:buSzPct val="125000"/>
            </a:pPr>
            <a:r>
              <a:rPr lang="en-US" altLang="en-US" sz="2700" dirty="0">
                <a:solidFill>
                  <a:srgbClr val="000000"/>
                </a:solidFill>
                <a:latin typeface="+mn-lt"/>
                <a:ea typeface="ＭＳ Ｐゴシック" pitchFamily="34" charset="-128"/>
                <a:cs typeface="Oracle Sans" panose="020B0503020204020204" pitchFamily="34" charset="0"/>
                <a:sym typeface="Arial" pitchFamily="34" charset="0"/>
              </a:rPr>
              <a:t>Migration</a:t>
            </a:r>
          </a:p>
        </p:txBody>
      </p:sp>
      <p:pic>
        <p:nvPicPr>
          <p:cNvPr id="23" name="Immagine 23"/>
          <p:cNvPicPr>
            <a:picLocks noChangeAspect="1"/>
          </p:cNvPicPr>
          <p:nvPr/>
        </p:nvPicPr>
        <p:blipFill>
          <a:blip r:embed="rId4" cstate="print">
            <a:duotone>
              <a:schemeClr val="accent3">
                <a:shade val="45000"/>
                <a:satMod val="135000"/>
              </a:schemeClr>
              <a:prstClr val="white"/>
            </a:duotone>
          </a:blip>
          <a:stretch>
            <a:fillRect/>
          </a:stretch>
        </p:blipFill>
        <p:spPr>
          <a:xfrm>
            <a:off x="7966014" y="7390442"/>
            <a:ext cx="2361570" cy="2361570"/>
          </a:xfrm>
          <a:prstGeom prst="rect">
            <a:avLst/>
          </a:prstGeom>
          <a:effectLst/>
        </p:spPr>
      </p:pic>
      <p:sp>
        <p:nvSpPr>
          <p:cNvPr id="24" name="Rounded Rectangle 23"/>
          <p:cNvSpPr/>
          <p:nvPr/>
        </p:nvSpPr>
        <p:spPr bwMode="auto">
          <a:xfrm>
            <a:off x="1738683" y="2207901"/>
            <a:ext cx="3535094" cy="1957908"/>
          </a:xfrm>
          <a:prstGeom prst="roundRect">
            <a:avLst>
              <a:gd name="adj" fmla="val 15898"/>
            </a:avLst>
          </a:prstGeom>
          <a:solidFill>
            <a:srgbClr val="4479A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rgbClr val="F29111"/>
              </a:solidFill>
              <a:effectLst/>
              <a:latin typeface="Oracle Sans" panose="020B0503020204020204" pitchFamily="34" charset="0"/>
              <a:cs typeface="Oracle Sans" panose="020B0503020204020204" pitchFamily="34" charset="0"/>
            </a:endParaRPr>
          </a:p>
        </p:txBody>
      </p:sp>
      <p:sp>
        <p:nvSpPr>
          <p:cNvPr id="25" name="Text Box 19"/>
          <p:cNvSpPr txBox="1">
            <a:spLocks noChangeArrowheads="1"/>
          </p:cNvSpPr>
          <p:nvPr/>
        </p:nvSpPr>
        <p:spPr bwMode="gray">
          <a:xfrm flipH="1">
            <a:off x="2418090" y="2207901"/>
            <a:ext cx="2176281"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82849" tIns="91424" rIns="182849" bIns="9142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lnSpc>
                <a:spcPct val="85000"/>
              </a:lnSpc>
              <a:defRPr/>
            </a:pPr>
            <a:r>
              <a:rPr lang="en-US" sz="2700" b="1" dirty="0">
                <a:solidFill>
                  <a:srgbClr val="FFFFFF"/>
                </a:solidFill>
                <a:latin typeface="+mn-lt"/>
                <a:cs typeface="Oracle Sans" panose="020B0503020204020204" pitchFamily="34" charset="0"/>
              </a:rPr>
              <a:t>Advanced Features</a:t>
            </a:r>
          </a:p>
        </p:txBody>
      </p:sp>
      <p:sp>
        <p:nvSpPr>
          <p:cNvPr id="26" name="Rounded Rectangle 25"/>
          <p:cNvSpPr/>
          <p:nvPr/>
        </p:nvSpPr>
        <p:spPr bwMode="auto">
          <a:xfrm>
            <a:off x="765240" y="3103251"/>
            <a:ext cx="5481980" cy="6206058"/>
          </a:xfrm>
          <a:prstGeom prst="roundRect">
            <a:avLst>
              <a:gd name="adj" fmla="val 7961"/>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7" name="Rectangle 6"/>
          <p:cNvSpPr>
            <a:spLocks/>
          </p:cNvSpPr>
          <p:nvPr/>
        </p:nvSpPr>
        <p:spPr bwMode="auto">
          <a:xfrm>
            <a:off x="765240" y="3546684"/>
            <a:ext cx="5400000" cy="426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68701" indent="-287949">
              <a:buClr>
                <a:schemeClr val="accent1"/>
              </a:buClr>
              <a:buSzPct val="125000"/>
              <a:buFont typeface="Arial" pitchFamily="34" charset="0"/>
              <a:buChar char="•"/>
              <a:defRPr/>
            </a:pPr>
            <a:r>
              <a:rPr lang="en-US" altLang="en-US" sz="2700" dirty="0">
                <a:solidFill>
                  <a:srgbClr val="000000"/>
                </a:solidFill>
                <a:latin typeface="+mn-lt"/>
                <a:ea typeface="ＭＳ Ｐゴシック" charset="0"/>
                <a:cs typeface="Oracle Sans" panose="020B0503020204020204" pitchFamily="34" charset="0"/>
                <a:sym typeface="Arial" pitchFamily="34" charset="0"/>
              </a:rPr>
              <a:t>Scalability</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Thread Pool</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Group Replication</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InnoDB Cluster</a:t>
            </a:r>
          </a:p>
          <a:p>
            <a:pPr marL="568701" indent="-287949">
              <a:buClr>
                <a:schemeClr val="accent1"/>
              </a:buClr>
              <a:buSzPct val="125000"/>
              <a:buFont typeface="Arial" pitchFamily="34" charset="0"/>
              <a:buChar char="•"/>
              <a:defRPr/>
            </a:pPr>
            <a:r>
              <a:rPr lang="en-US" altLang="en-US" sz="2700" dirty="0">
                <a:solidFill>
                  <a:srgbClr val="000000"/>
                </a:solidFill>
                <a:latin typeface="+mn-lt"/>
                <a:ea typeface="ＭＳ Ｐゴシック" charset="0"/>
                <a:cs typeface="Oracle Sans" panose="020B0503020204020204" pitchFamily="34" charset="0"/>
                <a:sym typeface="Arial" pitchFamily="34" charset="0"/>
              </a:rPr>
              <a:t>High Availability</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HA</a:t>
            </a:r>
          </a:p>
          <a:p>
            <a:pPr marL="568701" indent="-287949">
              <a:buClr>
                <a:schemeClr val="accent1"/>
              </a:buClr>
              <a:buSzPct val="125000"/>
              <a:buFont typeface="Arial" pitchFamily="34" charset="0"/>
              <a:buChar char="•"/>
              <a:defRPr/>
            </a:pPr>
            <a:r>
              <a:rPr lang="en-US" altLang="en-US" sz="2700" dirty="0">
                <a:solidFill>
                  <a:srgbClr val="000000"/>
                </a:solidFill>
                <a:latin typeface="+mn-lt"/>
                <a:ea typeface="ＭＳ Ｐゴシック" charset="0"/>
                <a:cs typeface="Oracle Sans" panose="020B0503020204020204" pitchFamily="34" charset="0"/>
                <a:sym typeface="Arial" pitchFamily="34" charset="0"/>
              </a:rPr>
              <a:t>Security</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Network Access Control</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Authentication</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Audit</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Encryption/Transparent Data Encryption (TDE)</a:t>
            </a:r>
          </a:p>
          <a:p>
            <a:pPr marL="1114425" lvl="1" indent="-428625" eaLnBrk="1" hangingPunct="1">
              <a:lnSpc>
                <a:spcPct val="100000"/>
              </a:lnSpc>
              <a:buClr>
                <a:schemeClr val="accent1"/>
              </a:buClr>
              <a:buSzPct val="125000"/>
              <a:buFont typeface="Arial" pitchFamily="34" charset="0"/>
              <a:buChar char="–"/>
              <a:defRPr/>
            </a:pPr>
            <a:r>
              <a:rPr lang="en-US" altLang="en-US" dirty="0">
                <a:solidFill>
                  <a:srgbClr val="000000"/>
                </a:solidFill>
                <a:latin typeface="Oracle Sans" panose="020B0503020204020204" pitchFamily="34" charset="0"/>
                <a:cs typeface="Oracle Sans" panose="020B0503020204020204" pitchFamily="34" charset="0"/>
                <a:sym typeface="Arial" pitchFamily="34" charset="0"/>
              </a:rPr>
              <a:t>MySQL Enterprise Firewall</a:t>
            </a:r>
          </a:p>
        </p:txBody>
      </p:sp>
      <p:pic>
        <p:nvPicPr>
          <p:cNvPr id="28" name="Immagine 2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514127" y="7507357"/>
            <a:ext cx="2172647" cy="2172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ounded Rectangle 28"/>
          <p:cNvSpPr/>
          <p:nvPr/>
        </p:nvSpPr>
        <p:spPr bwMode="auto">
          <a:xfrm>
            <a:off x="12812869" y="2207901"/>
            <a:ext cx="3535094" cy="1957908"/>
          </a:xfrm>
          <a:prstGeom prst="roundRect">
            <a:avLst>
              <a:gd name="adj" fmla="val 15898"/>
            </a:avLst>
          </a:prstGeom>
          <a:solidFill>
            <a:srgbClr val="4479A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rgbClr val="F29111"/>
              </a:solidFill>
              <a:effectLst/>
              <a:latin typeface="Oracle Sans" panose="020B0503020204020204" pitchFamily="34" charset="0"/>
              <a:cs typeface="Oracle Sans" panose="020B0503020204020204" pitchFamily="34" charset="0"/>
            </a:endParaRPr>
          </a:p>
        </p:txBody>
      </p:sp>
      <p:sp>
        <p:nvSpPr>
          <p:cNvPr id="30" name="Rounded Rectangle 29"/>
          <p:cNvSpPr/>
          <p:nvPr/>
        </p:nvSpPr>
        <p:spPr bwMode="auto">
          <a:xfrm>
            <a:off x="11880416" y="3103251"/>
            <a:ext cx="5400000" cy="6206058"/>
          </a:xfrm>
          <a:prstGeom prst="roundRect">
            <a:avLst>
              <a:gd name="adj" fmla="val 7961"/>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31" name="Text Box 19"/>
          <p:cNvSpPr txBox="1">
            <a:spLocks noChangeArrowheads="1"/>
          </p:cNvSpPr>
          <p:nvPr/>
        </p:nvSpPr>
        <p:spPr bwMode="gray">
          <a:xfrm flipH="1">
            <a:off x="13590373" y="2207892"/>
            <a:ext cx="1980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82849" tIns="91424" rIns="182849" bIns="9142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lnSpc>
                <a:spcPct val="85000"/>
              </a:lnSpc>
              <a:spcBef>
                <a:spcPct val="0"/>
              </a:spcBef>
              <a:buClrTx/>
              <a:buFontTx/>
              <a:buNone/>
            </a:pPr>
            <a:r>
              <a:rPr lang="en-US" altLang="en-US" sz="2700" b="1" dirty="0">
                <a:solidFill>
                  <a:srgbClr val="FFFFFF"/>
                </a:solidFill>
                <a:latin typeface="+mj-lt"/>
                <a:ea typeface="ＭＳ Ｐゴシック" pitchFamily="34" charset="-128"/>
                <a:cs typeface="Oracle Sans" panose="020B0503020204020204" pitchFamily="34" charset="0"/>
              </a:rPr>
              <a:t>Support</a:t>
            </a:r>
          </a:p>
        </p:txBody>
      </p:sp>
      <p:sp>
        <p:nvSpPr>
          <p:cNvPr id="32" name="Rectangle 6"/>
          <p:cNvSpPr>
            <a:spLocks/>
          </p:cNvSpPr>
          <p:nvPr/>
        </p:nvSpPr>
        <p:spPr bwMode="auto">
          <a:xfrm>
            <a:off x="12168336" y="3546684"/>
            <a:ext cx="496855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568701" indent="-287949">
              <a:buClr>
                <a:schemeClr val="accent1"/>
              </a:buClr>
              <a:buSzPct val="125000"/>
              <a:buFont typeface="Arial" pitchFamily="34" charset="0"/>
              <a:buChar char="•"/>
              <a:defRPr/>
            </a:pPr>
            <a:r>
              <a:rPr lang="en-US" sz="2700" dirty="0">
                <a:solidFill>
                  <a:srgbClr val="000000"/>
                </a:solidFill>
                <a:latin typeface="+mn-lt"/>
                <a:ea typeface="ＭＳ Ｐゴシック" charset="0"/>
                <a:cs typeface="Oracle Sans" panose="020B0503020204020204" pitchFamily="34" charset="0"/>
                <a:sym typeface="Arial" charset="0"/>
              </a:rPr>
              <a:t>Technical and Consultative Support</a:t>
            </a:r>
          </a:p>
          <a:p>
            <a:pPr marL="1114425" lvl="1" indent="-428625">
              <a:buClr>
                <a:schemeClr val="accent1"/>
              </a:buClr>
              <a:buSzPct val="125000"/>
              <a:buFont typeface="Arial" pitchFamily="34" charset="0"/>
              <a:buChar char="–"/>
              <a:defRPr/>
            </a:pPr>
            <a:r>
              <a:rPr lang="en-US" altLang="en-US" sz="1800" dirty="0">
                <a:solidFill>
                  <a:srgbClr val="000000"/>
                </a:solidFill>
                <a:latin typeface="Oracle Sans" panose="020B0503020204020204" pitchFamily="34" charset="0"/>
                <a:cs typeface="Oracle Sans" panose="020B0503020204020204" pitchFamily="34" charset="0"/>
                <a:sym typeface="Arial" charset="0"/>
              </a:rPr>
              <a:t>Oracle Premier Support for MySQL</a:t>
            </a:r>
          </a:p>
          <a:p>
            <a:pPr marL="568701" indent="-287949">
              <a:buClr>
                <a:schemeClr val="accent1"/>
              </a:buClr>
              <a:buSzPct val="125000"/>
              <a:buFont typeface="Arial" pitchFamily="34" charset="0"/>
              <a:buChar char="•"/>
              <a:defRPr/>
            </a:pPr>
            <a:r>
              <a:rPr lang="en-US" sz="2700" dirty="0">
                <a:solidFill>
                  <a:srgbClr val="000000"/>
                </a:solidFill>
                <a:latin typeface="+mn-lt"/>
                <a:ea typeface="ＭＳ Ｐゴシック" charset="0"/>
                <a:cs typeface="Oracle Sans" panose="020B0503020204020204" pitchFamily="34" charset="0"/>
                <a:sym typeface="Arial" charset="0"/>
              </a:rPr>
              <a:t>Oracle Certifications</a:t>
            </a:r>
          </a:p>
          <a:p>
            <a:pPr marL="1114425" lvl="1" indent="-428625">
              <a:buClr>
                <a:schemeClr val="accent1"/>
              </a:buClr>
              <a:buSzPct val="125000"/>
              <a:buFont typeface="Arial" pitchFamily="34" charset="0"/>
              <a:buChar char="–"/>
              <a:defRPr/>
            </a:pPr>
            <a:r>
              <a:rPr lang="en-US" altLang="en-US" sz="1800" dirty="0">
                <a:solidFill>
                  <a:srgbClr val="000000"/>
                </a:solidFill>
                <a:latin typeface="Oracle Sans" panose="020B0503020204020204" pitchFamily="34" charset="0"/>
                <a:cs typeface="Oracle Sans" panose="020B0503020204020204" pitchFamily="34" charset="0"/>
                <a:sym typeface="Arial" charset="0"/>
              </a:rPr>
              <a:t>Oracle Certified MySQL Database Administrator</a:t>
            </a:r>
          </a:p>
          <a:p>
            <a:pPr marL="1114425" lvl="1" indent="-428625">
              <a:buClr>
                <a:schemeClr val="accent1"/>
              </a:buClr>
              <a:buSzPct val="125000"/>
              <a:buFont typeface="Arial" pitchFamily="34" charset="0"/>
              <a:buChar char="–"/>
              <a:defRPr/>
            </a:pPr>
            <a:r>
              <a:rPr lang="en-US" altLang="en-US" sz="1800" dirty="0">
                <a:solidFill>
                  <a:srgbClr val="000000"/>
                </a:solidFill>
                <a:latin typeface="Oracle Sans" panose="020B0503020204020204" pitchFamily="34" charset="0"/>
                <a:cs typeface="Oracle Sans" panose="020B0503020204020204" pitchFamily="34" charset="0"/>
                <a:sym typeface="Arial" charset="0"/>
              </a:rPr>
              <a:t>Oracle Certified MySQL Developer</a:t>
            </a:r>
          </a:p>
        </p:txBody>
      </p:sp>
      <p:pic>
        <p:nvPicPr>
          <p:cNvPr id="33" name="Immagine 25"/>
          <p:cNvPicPr>
            <a:picLocks noChangeAspect="1"/>
          </p:cNvPicPr>
          <p:nvPr/>
        </p:nvPicPr>
        <p:blipFill>
          <a:blip r:embed="rId6" cstate="print">
            <a:duotone>
              <a:schemeClr val="accent3">
                <a:shade val="45000"/>
                <a:satMod val="135000"/>
              </a:schemeClr>
              <a:prstClr val="white"/>
            </a:duotone>
          </a:blip>
          <a:stretch>
            <a:fillRect/>
          </a:stretch>
        </p:blipFill>
        <p:spPr>
          <a:xfrm>
            <a:off x="13546044" y="7394003"/>
            <a:ext cx="2286000" cy="2286000"/>
          </a:xfrm>
          <a:prstGeom prst="rect">
            <a:avLst/>
          </a:prstGeom>
          <a:effectLst/>
        </p:spPr>
      </p:pic>
      <p:pic>
        <p:nvPicPr>
          <p:cNvPr id="34" name="Picture 33">
            <a:extLst>
              <a:ext uri="{FF2B5EF4-FFF2-40B4-BE49-F238E27FC236}">
                <a16:creationId xmlns:a16="http://schemas.microsoft.com/office/drawing/2014/main" xmlns="" id="{DA4FD37E-9003-4A91-B538-71FBAD83FA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330164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Why MySQL Enterprise Edition?</a:t>
            </a:r>
          </a:p>
        </p:txBody>
      </p:sp>
      <p:pic>
        <p:nvPicPr>
          <p:cNvPr id="25" name="Picture 1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378471" y="6083774"/>
            <a:ext cx="2132318" cy="213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17"/>
          <p:cNvGrpSpPr>
            <a:grpSpLocks/>
          </p:cNvGrpSpPr>
          <p:nvPr/>
        </p:nvGrpSpPr>
        <p:grpSpPr bwMode="auto">
          <a:xfrm>
            <a:off x="9796131" y="2402430"/>
            <a:ext cx="6908709" cy="6917534"/>
            <a:chOff x="2211388" y="1747838"/>
            <a:chExt cx="4735570" cy="4721225"/>
          </a:xfrm>
        </p:grpSpPr>
        <p:sp>
          <p:nvSpPr>
            <p:cNvPr id="27" name="Freeform 2"/>
            <p:cNvSpPr>
              <a:spLocks noEditPoints="1"/>
            </p:cNvSpPr>
            <p:nvPr/>
          </p:nvSpPr>
          <p:spPr bwMode="gray">
            <a:xfrm>
              <a:off x="2211388" y="1747838"/>
              <a:ext cx="4721220" cy="4721225"/>
            </a:xfrm>
            <a:custGeom>
              <a:avLst/>
              <a:gdLst>
                <a:gd name="T0" fmla="*/ 2147483647 w 1486"/>
                <a:gd name="T1" fmla="*/ 0 h 1486"/>
                <a:gd name="T2" fmla="*/ 0 w 1486"/>
                <a:gd name="T3" fmla="*/ 2147483647 h 1486"/>
                <a:gd name="T4" fmla="*/ 2147483647 w 1486"/>
                <a:gd name="T5" fmla="*/ 2147483647 h 1486"/>
                <a:gd name="T6" fmla="*/ 2147483647 w 1486"/>
                <a:gd name="T7" fmla="*/ 2147483647 h 1486"/>
                <a:gd name="T8" fmla="*/ 2147483647 w 1486"/>
                <a:gd name="T9" fmla="*/ 0 h 1486"/>
                <a:gd name="T10" fmla="*/ 2147483647 w 1486"/>
                <a:gd name="T11" fmla="*/ 2147483647 h 1486"/>
                <a:gd name="T12" fmla="*/ 2147483647 w 1486"/>
                <a:gd name="T13" fmla="*/ 2147483647 h 1486"/>
                <a:gd name="T14" fmla="*/ 2147483647 w 1486"/>
                <a:gd name="T15" fmla="*/ 2147483647 h 1486"/>
                <a:gd name="T16" fmla="*/ 2147483647 w 1486"/>
                <a:gd name="T17" fmla="*/ 2147483647 h 1486"/>
                <a:gd name="T18" fmla="*/ 2147483647 w 1486"/>
                <a:gd name="T19" fmla="*/ 2147483647 h 14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86"/>
                <a:gd name="T31" fmla="*/ 0 h 1486"/>
                <a:gd name="T32" fmla="*/ 1486 w 1486"/>
                <a:gd name="T33" fmla="*/ 1486 h 14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86" h="1486">
                  <a:moveTo>
                    <a:pt x="743" y="0"/>
                  </a:moveTo>
                  <a:cubicBezTo>
                    <a:pt x="333" y="0"/>
                    <a:pt x="0" y="333"/>
                    <a:pt x="0" y="743"/>
                  </a:cubicBezTo>
                  <a:cubicBezTo>
                    <a:pt x="0" y="1154"/>
                    <a:pt x="333" y="1486"/>
                    <a:pt x="743" y="1486"/>
                  </a:cubicBezTo>
                  <a:cubicBezTo>
                    <a:pt x="1154" y="1486"/>
                    <a:pt x="1486" y="1154"/>
                    <a:pt x="1486" y="743"/>
                  </a:cubicBezTo>
                  <a:cubicBezTo>
                    <a:pt x="1486" y="333"/>
                    <a:pt x="1154" y="0"/>
                    <a:pt x="743" y="0"/>
                  </a:cubicBezTo>
                  <a:close/>
                  <a:moveTo>
                    <a:pt x="743" y="974"/>
                  </a:moveTo>
                  <a:cubicBezTo>
                    <a:pt x="616" y="974"/>
                    <a:pt x="512" y="871"/>
                    <a:pt x="512" y="743"/>
                  </a:cubicBezTo>
                  <a:cubicBezTo>
                    <a:pt x="512" y="616"/>
                    <a:pt x="616" y="512"/>
                    <a:pt x="743" y="512"/>
                  </a:cubicBezTo>
                  <a:cubicBezTo>
                    <a:pt x="871" y="512"/>
                    <a:pt x="974" y="616"/>
                    <a:pt x="974" y="743"/>
                  </a:cubicBezTo>
                  <a:cubicBezTo>
                    <a:pt x="974" y="871"/>
                    <a:pt x="871" y="974"/>
                    <a:pt x="743" y="974"/>
                  </a:cubicBezTo>
                  <a:close/>
                </a:path>
              </a:pathLst>
            </a:custGeom>
            <a:solidFill>
              <a:srgbClr val="F29111"/>
            </a:solidFill>
            <a:ln w="19050">
              <a:no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fontAlgn="auto">
                <a:spcBef>
                  <a:spcPts val="0"/>
                </a:spcBef>
                <a:spcAft>
                  <a:spcPts val="0"/>
                </a:spcAft>
                <a:defRPr/>
              </a:pPr>
              <a:endParaRPr lang="en-US" sz="2850" dirty="0">
                <a:latin typeface="+mn-lt"/>
                <a:cs typeface="Oracle Sans" panose="020B0503020204020204" pitchFamily="34" charset="0"/>
              </a:endParaRPr>
            </a:p>
          </p:txBody>
        </p:sp>
        <p:sp>
          <p:nvSpPr>
            <p:cNvPr id="28" name="Freeform 3"/>
            <p:cNvSpPr>
              <a:spLocks/>
            </p:cNvSpPr>
            <p:nvPr/>
          </p:nvSpPr>
          <p:spPr bwMode="gray">
            <a:xfrm>
              <a:off x="4571998" y="1835014"/>
              <a:ext cx="1973154" cy="1927030"/>
            </a:xfrm>
            <a:custGeom>
              <a:avLst/>
              <a:gdLst>
                <a:gd name="T0" fmla="*/ 2147483647 w 738"/>
                <a:gd name="T1" fmla="*/ 2147483647 h 721"/>
                <a:gd name="T2" fmla="*/ 2147483647 w 738"/>
                <a:gd name="T3" fmla="*/ 2147483647 h 721"/>
                <a:gd name="T4" fmla="*/ 2147483647 w 738"/>
                <a:gd name="T5" fmla="*/ 2147483647 h 721"/>
                <a:gd name="T6" fmla="*/ 0 w 738"/>
                <a:gd name="T7" fmla="*/ 2147483647 h 721"/>
                <a:gd name="T8" fmla="*/ 0 w 738"/>
                <a:gd name="T9" fmla="*/ 2147483647 h 721"/>
                <a:gd name="T10" fmla="*/ 2147483647 w 738"/>
                <a:gd name="T11" fmla="*/ 2147483647 h 721"/>
                <a:gd name="T12" fmla="*/ 2147483647 w 738"/>
                <a:gd name="T13" fmla="*/ 2147483647 h 721"/>
                <a:gd name="T14" fmla="*/ 2147483647 w 738"/>
                <a:gd name="T15" fmla="*/ 2147483647 h 721"/>
                <a:gd name="T16" fmla="*/ 2147483647 w 738"/>
                <a:gd name="T17" fmla="*/ 2147483647 h 721"/>
                <a:gd name="T18" fmla="*/ 2147483647 w 738"/>
                <a:gd name="T19" fmla="*/ 2147483647 h 721"/>
                <a:gd name="T20" fmla="*/ 2147483647 w 738"/>
                <a:gd name="T21" fmla="*/ 2147483647 h 721"/>
                <a:gd name="T22" fmla="*/ 2147483647 w 738"/>
                <a:gd name="T23" fmla="*/ 2147483647 h 721"/>
                <a:gd name="T24" fmla="*/ 0 w 738"/>
                <a:gd name="T25" fmla="*/ 0 h 721"/>
                <a:gd name="T26" fmla="*/ 0 w 738"/>
                <a:gd name="T27" fmla="*/ 2147483647 h 721"/>
                <a:gd name="T28" fmla="*/ 2147483647 w 738"/>
                <a:gd name="T29" fmla="*/ 2147483647 h 7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8"/>
                <a:gd name="T46" fmla="*/ 0 h 721"/>
                <a:gd name="T47" fmla="*/ 738 w 738"/>
                <a:gd name="T48" fmla="*/ 721 h 7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8" h="721">
                  <a:moveTo>
                    <a:pt x="66" y="190"/>
                  </a:moveTo>
                  <a:cubicBezTo>
                    <a:pt x="114" y="190"/>
                    <a:pt x="153" y="229"/>
                    <a:pt x="153" y="277"/>
                  </a:cubicBezTo>
                  <a:cubicBezTo>
                    <a:pt x="153" y="325"/>
                    <a:pt x="114" y="364"/>
                    <a:pt x="66" y="364"/>
                  </a:cubicBezTo>
                  <a:cubicBezTo>
                    <a:pt x="39" y="364"/>
                    <a:pt x="16" y="352"/>
                    <a:pt x="0" y="334"/>
                  </a:cubicBezTo>
                  <a:cubicBezTo>
                    <a:pt x="0" y="546"/>
                    <a:pt x="0" y="546"/>
                    <a:pt x="0" y="546"/>
                  </a:cubicBezTo>
                  <a:cubicBezTo>
                    <a:pt x="114" y="546"/>
                    <a:pt x="213" y="608"/>
                    <a:pt x="265" y="700"/>
                  </a:cubicBezTo>
                  <a:cubicBezTo>
                    <a:pt x="450" y="594"/>
                    <a:pt x="450" y="594"/>
                    <a:pt x="450" y="594"/>
                  </a:cubicBezTo>
                  <a:cubicBezTo>
                    <a:pt x="442" y="616"/>
                    <a:pt x="443" y="642"/>
                    <a:pt x="456" y="665"/>
                  </a:cubicBezTo>
                  <a:cubicBezTo>
                    <a:pt x="480" y="707"/>
                    <a:pt x="534" y="721"/>
                    <a:pt x="575" y="697"/>
                  </a:cubicBezTo>
                  <a:cubicBezTo>
                    <a:pt x="617" y="673"/>
                    <a:pt x="631" y="620"/>
                    <a:pt x="607" y="578"/>
                  </a:cubicBezTo>
                  <a:cubicBezTo>
                    <a:pt x="594" y="555"/>
                    <a:pt x="572" y="541"/>
                    <a:pt x="548" y="537"/>
                  </a:cubicBezTo>
                  <a:cubicBezTo>
                    <a:pt x="738" y="427"/>
                    <a:pt x="738" y="427"/>
                    <a:pt x="738" y="427"/>
                  </a:cubicBezTo>
                  <a:cubicBezTo>
                    <a:pt x="591" y="172"/>
                    <a:pt x="316" y="0"/>
                    <a:pt x="0" y="0"/>
                  </a:cubicBezTo>
                  <a:cubicBezTo>
                    <a:pt x="0" y="220"/>
                    <a:pt x="0" y="220"/>
                    <a:pt x="0" y="220"/>
                  </a:cubicBezTo>
                  <a:cubicBezTo>
                    <a:pt x="16" y="202"/>
                    <a:pt x="39" y="190"/>
                    <a:pt x="66" y="190"/>
                  </a:cubicBezTo>
                  <a:close/>
                </a:path>
              </a:pathLst>
            </a:custGeom>
            <a:solidFill>
              <a:srgbClr val="4479A1"/>
            </a:solidFill>
            <a:ln w="19050">
              <a:solidFill>
                <a:srgbClr val="FFFF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9" name="Freeform 4"/>
            <p:cNvSpPr>
              <a:spLocks/>
            </p:cNvSpPr>
            <p:nvPr/>
          </p:nvSpPr>
          <p:spPr bwMode="gray">
            <a:xfrm>
              <a:off x="2298700" y="2935288"/>
              <a:ext cx="1573213" cy="2314575"/>
            </a:xfrm>
            <a:custGeom>
              <a:avLst/>
              <a:gdLst>
                <a:gd name="T0" fmla="*/ 2147483647 w 588"/>
                <a:gd name="T1" fmla="*/ 2147483647 h 866"/>
                <a:gd name="T2" fmla="*/ 2147483647 w 588"/>
                <a:gd name="T3" fmla="*/ 2147483647 h 866"/>
                <a:gd name="T4" fmla="*/ 2147483647 w 588"/>
                <a:gd name="T5" fmla="*/ 2147483647 h 866"/>
                <a:gd name="T6" fmla="*/ 2147483647 w 588"/>
                <a:gd name="T7" fmla="*/ 2147483647 h 866"/>
                <a:gd name="T8" fmla="*/ 2147483647 w 588"/>
                <a:gd name="T9" fmla="*/ 2147483647 h 866"/>
                <a:gd name="T10" fmla="*/ 2147483647 w 588"/>
                <a:gd name="T11" fmla="*/ 2147483647 h 866"/>
                <a:gd name="T12" fmla="*/ 2147483647 w 588"/>
                <a:gd name="T13" fmla="*/ 2147483647 h 866"/>
                <a:gd name="T14" fmla="*/ 2147483647 w 588"/>
                <a:gd name="T15" fmla="*/ 2147483647 h 866"/>
                <a:gd name="T16" fmla="*/ 2147483647 w 588"/>
                <a:gd name="T17" fmla="*/ 2147483647 h 866"/>
                <a:gd name="T18" fmla="*/ 2147483647 w 588"/>
                <a:gd name="T19" fmla="*/ 2147483647 h 866"/>
                <a:gd name="T20" fmla="*/ 2147483647 w 588"/>
                <a:gd name="T21" fmla="*/ 2147483647 h 866"/>
                <a:gd name="T22" fmla="*/ 2147483647 w 588"/>
                <a:gd name="T23" fmla="*/ 2147483647 h 866"/>
                <a:gd name="T24" fmla="*/ 2147483647 w 588"/>
                <a:gd name="T25" fmla="*/ 2147483647 h 866"/>
                <a:gd name="T26" fmla="*/ 0 w 588"/>
                <a:gd name="T27" fmla="*/ 2147483647 h 866"/>
                <a:gd name="T28" fmla="*/ 2147483647 w 588"/>
                <a:gd name="T29" fmla="*/ 2147483647 h 866"/>
                <a:gd name="T30" fmla="*/ 2147483647 w 588"/>
                <a:gd name="T31" fmla="*/ 2147483647 h 866"/>
                <a:gd name="T32" fmla="*/ 2147483647 w 588"/>
                <a:gd name="T33" fmla="*/ 2147483647 h 8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8"/>
                <a:gd name="T52" fmla="*/ 0 h 866"/>
                <a:gd name="T53" fmla="*/ 588 w 588"/>
                <a:gd name="T54" fmla="*/ 866 h 8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8" h="866">
                  <a:moveTo>
                    <a:pt x="241" y="718"/>
                  </a:moveTo>
                  <a:cubicBezTo>
                    <a:pt x="217" y="677"/>
                    <a:pt x="231" y="623"/>
                    <a:pt x="273" y="599"/>
                  </a:cubicBezTo>
                  <a:cubicBezTo>
                    <a:pt x="314" y="575"/>
                    <a:pt x="367" y="590"/>
                    <a:pt x="391" y="631"/>
                  </a:cubicBezTo>
                  <a:cubicBezTo>
                    <a:pt x="404" y="654"/>
                    <a:pt x="406" y="680"/>
                    <a:pt x="398" y="703"/>
                  </a:cubicBezTo>
                  <a:cubicBezTo>
                    <a:pt x="588" y="593"/>
                    <a:pt x="588" y="593"/>
                    <a:pt x="588" y="593"/>
                  </a:cubicBezTo>
                  <a:cubicBezTo>
                    <a:pt x="562" y="548"/>
                    <a:pt x="546" y="495"/>
                    <a:pt x="546" y="439"/>
                  </a:cubicBezTo>
                  <a:cubicBezTo>
                    <a:pt x="546" y="385"/>
                    <a:pt x="560" y="335"/>
                    <a:pt x="585" y="291"/>
                  </a:cubicBezTo>
                  <a:cubicBezTo>
                    <a:pt x="396" y="184"/>
                    <a:pt x="396" y="184"/>
                    <a:pt x="396" y="184"/>
                  </a:cubicBezTo>
                  <a:cubicBezTo>
                    <a:pt x="420" y="179"/>
                    <a:pt x="442" y="165"/>
                    <a:pt x="455" y="142"/>
                  </a:cubicBezTo>
                  <a:cubicBezTo>
                    <a:pt x="479" y="100"/>
                    <a:pt x="464" y="47"/>
                    <a:pt x="422" y="23"/>
                  </a:cubicBezTo>
                  <a:cubicBezTo>
                    <a:pt x="380" y="0"/>
                    <a:pt x="327" y="14"/>
                    <a:pt x="304" y="56"/>
                  </a:cubicBezTo>
                  <a:cubicBezTo>
                    <a:pt x="291" y="79"/>
                    <a:pt x="289" y="105"/>
                    <a:pt x="297" y="128"/>
                  </a:cubicBezTo>
                  <a:cubicBezTo>
                    <a:pt x="110" y="21"/>
                    <a:pt x="110" y="21"/>
                    <a:pt x="110" y="21"/>
                  </a:cubicBezTo>
                  <a:cubicBezTo>
                    <a:pt x="40" y="144"/>
                    <a:pt x="0" y="287"/>
                    <a:pt x="0" y="439"/>
                  </a:cubicBezTo>
                  <a:cubicBezTo>
                    <a:pt x="0" y="595"/>
                    <a:pt x="42" y="740"/>
                    <a:pt x="115" y="866"/>
                  </a:cubicBezTo>
                  <a:cubicBezTo>
                    <a:pt x="299" y="760"/>
                    <a:pt x="299" y="760"/>
                    <a:pt x="299" y="760"/>
                  </a:cubicBezTo>
                  <a:cubicBezTo>
                    <a:pt x="276" y="755"/>
                    <a:pt x="254" y="741"/>
                    <a:pt x="241" y="718"/>
                  </a:cubicBezTo>
                  <a:close/>
                </a:path>
              </a:pathLst>
            </a:custGeom>
            <a:solidFill>
              <a:srgbClr val="4479A1"/>
            </a:solidFill>
            <a:ln w="19050">
              <a:solidFill>
                <a:srgbClr val="FFFF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0" name="Freeform 5"/>
            <p:cNvSpPr>
              <a:spLocks/>
            </p:cNvSpPr>
            <p:nvPr/>
          </p:nvSpPr>
          <p:spPr bwMode="gray">
            <a:xfrm>
              <a:off x="2592388" y="1835149"/>
              <a:ext cx="2389187" cy="1878013"/>
            </a:xfrm>
            <a:custGeom>
              <a:avLst/>
              <a:gdLst>
                <a:gd name="T0" fmla="*/ 2147483647 w 893"/>
                <a:gd name="T1" fmla="*/ 2147483647 h 702"/>
                <a:gd name="T2" fmla="*/ 2147483647 w 893"/>
                <a:gd name="T3" fmla="*/ 2147483647 h 702"/>
                <a:gd name="T4" fmla="*/ 2147483647 w 893"/>
                <a:gd name="T5" fmla="*/ 2147483647 h 702"/>
                <a:gd name="T6" fmla="*/ 2147483647 w 893"/>
                <a:gd name="T7" fmla="*/ 2147483647 h 702"/>
                <a:gd name="T8" fmla="*/ 2147483647 w 893"/>
                <a:gd name="T9" fmla="*/ 2147483647 h 702"/>
                <a:gd name="T10" fmla="*/ 2147483647 w 893"/>
                <a:gd name="T11" fmla="*/ 2147483647 h 702"/>
                <a:gd name="T12" fmla="*/ 2147483647 w 893"/>
                <a:gd name="T13" fmla="*/ 2147483647 h 702"/>
                <a:gd name="T14" fmla="*/ 2147483647 w 893"/>
                <a:gd name="T15" fmla="*/ 2147483647 h 702"/>
                <a:gd name="T16" fmla="*/ 2147483647 w 893"/>
                <a:gd name="T17" fmla="*/ 2147483647 h 702"/>
                <a:gd name="T18" fmla="*/ 2147483647 w 893"/>
                <a:gd name="T19" fmla="*/ 2147483647 h 702"/>
                <a:gd name="T20" fmla="*/ 2147483647 w 893"/>
                <a:gd name="T21" fmla="*/ 2147483647 h 702"/>
                <a:gd name="T22" fmla="*/ 2147483647 w 893"/>
                <a:gd name="T23" fmla="*/ 0 h 702"/>
                <a:gd name="T24" fmla="*/ 0 w 893"/>
                <a:gd name="T25" fmla="*/ 2147483647 h 702"/>
                <a:gd name="T26" fmla="*/ 2147483647 w 893"/>
                <a:gd name="T27" fmla="*/ 2147483647 h 702"/>
                <a:gd name="T28" fmla="*/ 2147483647 w 893"/>
                <a:gd name="T29" fmla="*/ 2147483647 h 7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3"/>
                <a:gd name="T46" fmla="*/ 0 h 702"/>
                <a:gd name="T47" fmla="*/ 893 w 893"/>
                <a:gd name="T48" fmla="*/ 702 h 7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3" h="702">
                  <a:moveTo>
                    <a:pt x="194" y="467"/>
                  </a:moveTo>
                  <a:cubicBezTo>
                    <a:pt x="217" y="425"/>
                    <a:pt x="270" y="411"/>
                    <a:pt x="312" y="434"/>
                  </a:cubicBezTo>
                  <a:cubicBezTo>
                    <a:pt x="354" y="458"/>
                    <a:pt x="369" y="511"/>
                    <a:pt x="345" y="553"/>
                  </a:cubicBezTo>
                  <a:cubicBezTo>
                    <a:pt x="332" y="576"/>
                    <a:pt x="310" y="590"/>
                    <a:pt x="286" y="595"/>
                  </a:cubicBezTo>
                  <a:cubicBezTo>
                    <a:pt x="475" y="702"/>
                    <a:pt x="475" y="702"/>
                    <a:pt x="475" y="702"/>
                  </a:cubicBezTo>
                  <a:cubicBezTo>
                    <a:pt x="527" y="609"/>
                    <a:pt x="626" y="546"/>
                    <a:pt x="740" y="546"/>
                  </a:cubicBezTo>
                  <a:cubicBezTo>
                    <a:pt x="740" y="334"/>
                    <a:pt x="740" y="334"/>
                    <a:pt x="740" y="334"/>
                  </a:cubicBezTo>
                  <a:cubicBezTo>
                    <a:pt x="756" y="352"/>
                    <a:pt x="779" y="364"/>
                    <a:pt x="806" y="364"/>
                  </a:cubicBezTo>
                  <a:cubicBezTo>
                    <a:pt x="854" y="364"/>
                    <a:pt x="893" y="325"/>
                    <a:pt x="893" y="277"/>
                  </a:cubicBezTo>
                  <a:cubicBezTo>
                    <a:pt x="893" y="229"/>
                    <a:pt x="854" y="190"/>
                    <a:pt x="806" y="190"/>
                  </a:cubicBezTo>
                  <a:cubicBezTo>
                    <a:pt x="779" y="190"/>
                    <a:pt x="756" y="202"/>
                    <a:pt x="740" y="220"/>
                  </a:cubicBezTo>
                  <a:cubicBezTo>
                    <a:pt x="740" y="0"/>
                    <a:pt x="740" y="0"/>
                    <a:pt x="740" y="0"/>
                  </a:cubicBezTo>
                  <a:cubicBezTo>
                    <a:pt x="423" y="0"/>
                    <a:pt x="146" y="174"/>
                    <a:pt x="0" y="432"/>
                  </a:cubicBezTo>
                  <a:cubicBezTo>
                    <a:pt x="187" y="539"/>
                    <a:pt x="187" y="539"/>
                    <a:pt x="187" y="539"/>
                  </a:cubicBezTo>
                  <a:cubicBezTo>
                    <a:pt x="179" y="516"/>
                    <a:pt x="181" y="490"/>
                    <a:pt x="194" y="467"/>
                  </a:cubicBezTo>
                  <a:close/>
                </a:path>
              </a:pathLst>
            </a:custGeom>
            <a:solidFill>
              <a:srgbClr val="4479A1"/>
            </a:solidFill>
            <a:ln w="19050">
              <a:solidFill>
                <a:srgbClr val="FFFF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1" name="Freeform 6"/>
            <p:cNvSpPr>
              <a:spLocks/>
            </p:cNvSpPr>
            <p:nvPr/>
          </p:nvSpPr>
          <p:spPr bwMode="gray">
            <a:xfrm>
              <a:off x="5275263" y="2976563"/>
              <a:ext cx="1570037" cy="2319337"/>
            </a:xfrm>
            <a:custGeom>
              <a:avLst/>
              <a:gdLst>
                <a:gd name="T0" fmla="*/ 2147483647 w 587"/>
                <a:gd name="T1" fmla="*/ 0 h 867"/>
                <a:gd name="T2" fmla="*/ 2147483647 w 587"/>
                <a:gd name="T3" fmla="*/ 2147483647 h 867"/>
                <a:gd name="T4" fmla="*/ 2147483647 w 587"/>
                <a:gd name="T5" fmla="*/ 2147483647 h 867"/>
                <a:gd name="T6" fmla="*/ 2147483647 w 587"/>
                <a:gd name="T7" fmla="*/ 2147483647 h 867"/>
                <a:gd name="T8" fmla="*/ 2147483647 w 587"/>
                <a:gd name="T9" fmla="*/ 2147483647 h 867"/>
                <a:gd name="T10" fmla="*/ 2147483647 w 587"/>
                <a:gd name="T11" fmla="*/ 2147483647 h 867"/>
                <a:gd name="T12" fmla="*/ 2147483647 w 587"/>
                <a:gd name="T13" fmla="*/ 2147483647 h 867"/>
                <a:gd name="T14" fmla="*/ 2147483647 w 587"/>
                <a:gd name="T15" fmla="*/ 2147483647 h 867"/>
                <a:gd name="T16" fmla="*/ 0 w 587"/>
                <a:gd name="T17" fmla="*/ 2147483647 h 867"/>
                <a:gd name="T18" fmla="*/ 2147483647 w 587"/>
                <a:gd name="T19" fmla="*/ 2147483647 h 867"/>
                <a:gd name="T20" fmla="*/ 2147483647 w 587"/>
                <a:gd name="T21" fmla="*/ 2147483647 h 867"/>
                <a:gd name="T22" fmla="*/ 2147483647 w 587"/>
                <a:gd name="T23" fmla="*/ 2147483647 h 867"/>
                <a:gd name="T24" fmla="*/ 2147483647 w 587"/>
                <a:gd name="T25" fmla="*/ 2147483647 h 867"/>
                <a:gd name="T26" fmla="*/ 2147483647 w 587"/>
                <a:gd name="T27" fmla="*/ 2147483647 h 867"/>
                <a:gd name="T28" fmla="*/ 2147483647 w 587"/>
                <a:gd name="T29" fmla="*/ 2147483647 h 867"/>
                <a:gd name="T30" fmla="*/ 2147483647 w 587"/>
                <a:gd name="T31" fmla="*/ 2147483647 h 867"/>
                <a:gd name="T32" fmla="*/ 2147483647 w 587"/>
                <a:gd name="T33" fmla="*/ 0 h 8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7"/>
                <a:gd name="T52" fmla="*/ 0 h 867"/>
                <a:gd name="T53" fmla="*/ 587 w 587"/>
                <a:gd name="T54" fmla="*/ 867 h 8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7" h="867">
                  <a:moveTo>
                    <a:pt x="475" y="0"/>
                  </a:moveTo>
                  <a:cubicBezTo>
                    <a:pt x="285" y="110"/>
                    <a:pt x="285" y="110"/>
                    <a:pt x="285" y="110"/>
                  </a:cubicBezTo>
                  <a:cubicBezTo>
                    <a:pt x="309" y="114"/>
                    <a:pt x="331" y="128"/>
                    <a:pt x="344" y="151"/>
                  </a:cubicBezTo>
                  <a:cubicBezTo>
                    <a:pt x="368" y="193"/>
                    <a:pt x="354" y="246"/>
                    <a:pt x="312" y="270"/>
                  </a:cubicBezTo>
                  <a:cubicBezTo>
                    <a:pt x="271" y="294"/>
                    <a:pt x="217" y="280"/>
                    <a:pt x="193" y="238"/>
                  </a:cubicBezTo>
                  <a:cubicBezTo>
                    <a:pt x="180" y="215"/>
                    <a:pt x="179" y="189"/>
                    <a:pt x="187" y="167"/>
                  </a:cubicBezTo>
                  <a:cubicBezTo>
                    <a:pt x="2" y="273"/>
                    <a:pt x="2" y="273"/>
                    <a:pt x="2" y="273"/>
                  </a:cubicBezTo>
                  <a:cubicBezTo>
                    <a:pt x="27" y="317"/>
                    <a:pt x="41" y="368"/>
                    <a:pt x="41" y="423"/>
                  </a:cubicBezTo>
                  <a:cubicBezTo>
                    <a:pt x="41" y="478"/>
                    <a:pt x="26" y="531"/>
                    <a:pt x="0" y="575"/>
                  </a:cubicBezTo>
                  <a:cubicBezTo>
                    <a:pt x="188" y="683"/>
                    <a:pt x="188" y="683"/>
                    <a:pt x="188" y="683"/>
                  </a:cubicBezTo>
                  <a:cubicBezTo>
                    <a:pt x="165" y="687"/>
                    <a:pt x="143" y="702"/>
                    <a:pt x="130" y="725"/>
                  </a:cubicBezTo>
                  <a:cubicBezTo>
                    <a:pt x="106" y="766"/>
                    <a:pt x="121" y="819"/>
                    <a:pt x="163" y="843"/>
                  </a:cubicBezTo>
                  <a:cubicBezTo>
                    <a:pt x="204" y="867"/>
                    <a:pt x="257" y="852"/>
                    <a:pt x="281" y="811"/>
                  </a:cubicBezTo>
                  <a:cubicBezTo>
                    <a:pt x="294" y="788"/>
                    <a:pt x="295" y="762"/>
                    <a:pt x="287" y="739"/>
                  </a:cubicBezTo>
                  <a:cubicBezTo>
                    <a:pt x="475" y="845"/>
                    <a:pt x="475" y="845"/>
                    <a:pt x="475" y="845"/>
                  </a:cubicBezTo>
                  <a:cubicBezTo>
                    <a:pt x="546" y="721"/>
                    <a:pt x="587" y="577"/>
                    <a:pt x="587" y="423"/>
                  </a:cubicBezTo>
                  <a:cubicBezTo>
                    <a:pt x="587" y="269"/>
                    <a:pt x="546" y="125"/>
                    <a:pt x="475" y="0"/>
                  </a:cubicBezTo>
                  <a:close/>
                </a:path>
              </a:pathLst>
            </a:custGeom>
            <a:solidFill>
              <a:srgbClr val="4479A1"/>
            </a:solidFill>
            <a:ln w="19050">
              <a:solidFill>
                <a:srgbClr val="FFFF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2" name="Freeform 7"/>
            <p:cNvSpPr>
              <a:spLocks/>
            </p:cNvSpPr>
            <p:nvPr/>
          </p:nvSpPr>
          <p:spPr bwMode="gray">
            <a:xfrm>
              <a:off x="2606675" y="4471988"/>
              <a:ext cx="1965325" cy="1908175"/>
            </a:xfrm>
            <a:custGeom>
              <a:avLst/>
              <a:gdLst>
                <a:gd name="T0" fmla="*/ 2147483647 w 735"/>
                <a:gd name="T1" fmla="*/ 2147483647 h 714"/>
                <a:gd name="T2" fmla="*/ 2147483647 w 735"/>
                <a:gd name="T3" fmla="*/ 2147483647 h 714"/>
                <a:gd name="T4" fmla="*/ 2147483647 w 735"/>
                <a:gd name="T5" fmla="*/ 2147483647 h 714"/>
                <a:gd name="T6" fmla="*/ 2147483647 w 735"/>
                <a:gd name="T7" fmla="*/ 2147483647 h 714"/>
                <a:gd name="T8" fmla="*/ 2147483647 w 735"/>
                <a:gd name="T9" fmla="*/ 2147483647 h 714"/>
                <a:gd name="T10" fmla="*/ 2147483647 w 735"/>
                <a:gd name="T11" fmla="*/ 2147483647 h 714"/>
                <a:gd name="T12" fmla="*/ 2147483647 w 735"/>
                <a:gd name="T13" fmla="*/ 2147483647 h 714"/>
                <a:gd name="T14" fmla="*/ 2147483647 w 735"/>
                <a:gd name="T15" fmla="*/ 2147483647 h 714"/>
                <a:gd name="T16" fmla="*/ 2147483647 w 735"/>
                <a:gd name="T17" fmla="*/ 2147483647 h 714"/>
                <a:gd name="T18" fmla="*/ 2147483647 w 735"/>
                <a:gd name="T19" fmla="*/ 2147483647 h 714"/>
                <a:gd name="T20" fmla="*/ 2147483647 w 735"/>
                <a:gd name="T21" fmla="*/ 2147483647 h 714"/>
                <a:gd name="T22" fmla="*/ 0 w 735"/>
                <a:gd name="T23" fmla="*/ 2147483647 h 714"/>
                <a:gd name="T24" fmla="*/ 2147483647 w 735"/>
                <a:gd name="T25" fmla="*/ 2147483647 h 714"/>
                <a:gd name="T26" fmla="*/ 2147483647 w 735"/>
                <a:gd name="T27" fmla="*/ 2147483647 h 714"/>
                <a:gd name="T28" fmla="*/ 2147483647 w 735"/>
                <a:gd name="T29" fmla="*/ 2147483647 h 7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5"/>
                <a:gd name="T46" fmla="*/ 0 h 714"/>
                <a:gd name="T47" fmla="*/ 735 w 735"/>
                <a:gd name="T48" fmla="*/ 714 h 7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5" h="714">
                  <a:moveTo>
                    <a:pt x="670" y="533"/>
                  </a:moveTo>
                  <a:cubicBezTo>
                    <a:pt x="622" y="533"/>
                    <a:pt x="583" y="494"/>
                    <a:pt x="583" y="446"/>
                  </a:cubicBezTo>
                  <a:cubicBezTo>
                    <a:pt x="583" y="398"/>
                    <a:pt x="622" y="359"/>
                    <a:pt x="670" y="359"/>
                  </a:cubicBezTo>
                  <a:cubicBezTo>
                    <a:pt x="696" y="359"/>
                    <a:pt x="719" y="371"/>
                    <a:pt x="735" y="389"/>
                  </a:cubicBezTo>
                  <a:cubicBezTo>
                    <a:pt x="735" y="168"/>
                    <a:pt x="735" y="168"/>
                    <a:pt x="735" y="168"/>
                  </a:cubicBezTo>
                  <a:cubicBezTo>
                    <a:pt x="624" y="168"/>
                    <a:pt x="526" y="108"/>
                    <a:pt x="473" y="18"/>
                  </a:cubicBezTo>
                  <a:cubicBezTo>
                    <a:pt x="283" y="128"/>
                    <a:pt x="283" y="128"/>
                    <a:pt x="283" y="128"/>
                  </a:cubicBezTo>
                  <a:cubicBezTo>
                    <a:pt x="291" y="105"/>
                    <a:pt x="289" y="79"/>
                    <a:pt x="276" y="56"/>
                  </a:cubicBezTo>
                  <a:cubicBezTo>
                    <a:pt x="252" y="15"/>
                    <a:pt x="199" y="0"/>
                    <a:pt x="158" y="24"/>
                  </a:cubicBezTo>
                  <a:cubicBezTo>
                    <a:pt x="116" y="48"/>
                    <a:pt x="102" y="102"/>
                    <a:pt x="126" y="143"/>
                  </a:cubicBezTo>
                  <a:cubicBezTo>
                    <a:pt x="139" y="166"/>
                    <a:pt x="161" y="180"/>
                    <a:pt x="184" y="185"/>
                  </a:cubicBezTo>
                  <a:cubicBezTo>
                    <a:pt x="0" y="291"/>
                    <a:pt x="0" y="291"/>
                    <a:pt x="0" y="291"/>
                  </a:cubicBezTo>
                  <a:cubicBezTo>
                    <a:pt x="148" y="544"/>
                    <a:pt x="422" y="714"/>
                    <a:pt x="735" y="714"/>
                  </a:cubicBezTo>
                  <a:cubicBezTo>
                    <a:pt x="735" y="503"/>
                    <a:pt x="735" y="503"/>
                    <a:pt x="735" y="503"/>
                  </a:cubicBezTo>
                  <a:cubicBezTo>
                    <a:pt x="719" y="521"/>
                    <a:pt x="696" y="533"/>
                    <a:pt x="670" y="533"/>
                  </a:cubicBezTo>
                  <a:close/>
                </a:path>
              </a:pathLst>
            </a:custGeom>
            <a:solidFill>
              <a:srgbClr val="4479A1"/>
            </a:solidFill>
            <a:ln w="19050">
              <a:solidFill>
                <a:srgbClr val="FFFF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3" name="Freeform 8"/>
            <p:cNvSpPr>
              <a:spLocks/>
            </p:cNvSpPr>
            <p:nvPr/>
          </p:nvSpPr>
          <p:spPr bwMode="gray">
            <a:xfrm>
              <a:off x="4167188" y="4513263"/>
              <a:ext cx="2378075" cy="1866900"/>
            </a:xfrm>
            <a:custGeom>
              <a:avLst/>
              <a:gdLst>
                <a:gd name="T0" fmla="*/ 2147483647 w 890"/>
                <a:gd name="T1" fmla="*/ 2147483647 h 698"/>
                <a:gd name="T2" fmla="*/ 2147483647 w 890"/>
                <a:gd name="T3" fmla="*/ 2147483647 h 698"/>
                <a:gd name="T4" fmla="*/ 2147483647 w 890"/>
                <a:gd name="T5" fmla="*/ 2147483647 h 698"/>
                <a:gd name="T6" fmla="*/ 2147483647 w 890"/>
                <a:gd name="T7" fmla="*/ 2147483647 h 698"/>
                <a:gd name="T8" fmla="*/ 2147483647 w 890"/>
                <a:gd name="T9" fmla="*/ 0 h 698"/>
                <a:gd name="T10" fmla="*/ 2147483647 w 890"/>
                <a:gd name="T11" fmla="*/ 2147483647 h 698"/>
                <a:gd name="T12" fmla="*/ 2147483647 w 890"/>
                <a:gd name="T13" fmla="*/ 2147483647 h 698"/>
                <a:gd name="T14" fmla="*/ 2147483647 w 890"/>
                <a:gd name="T15" fmla="*/ 2147483647 h 698"/>
                <a:gd name="T16" fmla="*/ 0 w 890"/>
                <a:gd name="T17" fmla="*/ 2147483647 h 698"/>
                <a:gd name="T18" fmla="*/ 2147483647 w 890"/>
                <a:gd name="T19" fmla="*/ 2147483647 h 698"/>
                <a:gd name="T20" fmla="*/ 2147483647 w 890"/>
                <a:gd name="T21" fmla="*/ 2147483647 h 698"/>
                <a:gd name="T22" fmla="*/ 2147483647 w 890"/>
                <a:gd name="T23" fmla="*/ 2147483647 h 698"/>
                <a:gd name="T24" fmla="*/ 2147483647 w 890"/>
                <a:gd name="T25" fmla="*/ 2147483647 h 698"/>
                <a:gd name="T26" fmla="*/ 2147483647 w 890"/>
                <a:gd name="T27" fmla="*/ 2147483647 h 698"/>
                <a:gd name="T28" fmla="*/ 2147483647 w 890"/>
                <a:gd name="T29" fmla="*/ 2147483647 h 6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0"/>
                <a:gd name="T46" fmla="*/ 0 h 698"/>
                <a:gd name="T47" fmla="*/ 890 w 890"/>
                <a:gd name="T48" fmla="*/ 698 h 6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0" h="698">
                  <a:moveTo>
                    <a:pt x="696" y="236"/>
                  </a:moveTo>
                  <a:cubicBezTo>
                    <a:pt x="672" y="277"/>
                    <a:pt x="619" y="292"/>
                    <a:pt x="578" y="268"/>
                  </a:cubicBezTo>
                  <a:cubicBezTo>
                    <a:pt x="536" y="244"/>
                    <a:pt x="521" y="191"/>
                    <a:pt x="545" y="150"/>
                  </a:cubicBezTo>
                  <a:cubicBezTo>
                    <a:pt x="558" y="127"/>
                    <a:pt x="580" y="112"/>
                    <a:pt x="603" y="108"/>
                  </a:cubicBezTo>
                  <a:cubicBezTo>
                    <a:pt x="415" y="0"/>
                    <a:pt x="415" y="0"/>
                    <a:pt x="415" y="0"/>
                  </a:cubicBezTo>
                  <a:cubicBezTo>
                    <a:pt x="362" y="91"/>
                    <a:pt x="264" y="152"/>
                    <a:pt x="152" y="152"/>
                  </a:cubicBezTo>
                  <a:cubicBezTo>
                    <a:pt x="152" y="373"/>
                    <a:pt x="152" y="373"/>
                    <a:pt x="152" y="373"/>
                  </a:cubicBezTo>
                  <a:cubicBezTo>
                    <a:pt x="136" y="355"/>
                    <a:pt x="113" y="343"/>
                    <a:pt x="87" y="343"/>
                  </a:cubicBezTo>
                  <a:cubicBezTo>
                    <a:pt x="39" y="343"/>
                    <a:pt x="0" y="382"/>
                    <a:pt x="0" y="430"/>
                  </a:cubicBezTo>
                  <a:cubicBezTo>
                    <a:pt x="0" y="478"/>
                    <a:pt x="39" y="517"/>
                    <a:pt x="87" y="517"/>
                  </a:cubicBezTo>
                  <a:cubicBezTo>
                    <a:pt x="113" y="517"/>
                    <a:pt x="136" y="505"/>
                    <a:pt x="152" y="487"/>
                  </a:cubicBezTo>
                  <a:cubicBezTo>
                    <a:pt x="152" y="698"/>
                    <a:pt x="152" y="698"/>
                    <a:pt x="152" y="698"/>
                  </a:cubicBezTo>
                  <a:cubicBezTo>
                    <a:pt x="468" y="698"/>
                    <a:pt x="743" y="526"/>
                    <a:pt x="890" y="270"/>
                  </a:cubicBezTo>
                  <a:cubicBezTo>
                    <a:pt x="702" y="164"/>
                    <a:pt x="702" y="164"/>
                    <a:pt x="702" y="164"/>
                  </a:cubicBezTo>
                  <a:cubicBezTo>
                    <a:pt x="710" y="187"/>
                    <a:pt x="709" y="213"/>
                    <a:pt x="696" y="236"/>
                  </a:cubicBezTo>
                  <a:close/>
                </a:path>
              </a:pathLst>
            </a:custGeom>
            <a:solidFill>
              <a:srgbClr val="4479A1"/>
            </a:solidFill>
            <a:ln w="19050">
              <a:solidFill>
                <a:srgbClr val="FFFF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4" name="Text Box 10"/>
            <p:cNvSpPr txBox="1">
              <a:spLocks noChangeArrowheads="1"/>
            </p:cNvSpPr>
            <p:nvPr/>
          </p:nvSpPr>
          <p:spPr bwMode="gray">
            <a:xfrm>
              <a:off x="4876507" y="2329444"/>
              <a:ext cx="1363665" cy="72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sz="2100" b="1" dirty="0">
                  <a:solidFill>
                    <a:srgbClr val="FFFFFF"/>
                  </a:solidFill>
                  <a:latin typeface="+mn-lt"/>
                  <a:ea typeface="Arial Unicode MS" pitchFamily="34" charset="-128"/>
                  <a:cs typeface="Oracle Sans" panose="020B0503020204020204" pitchFamily="34" charset="0"/>
                </a:rPr>
                <a:t>Improve Performance &amp; Scalability</a:t>
              </a:r>
            </a:p>
          </p:txBody>
        </p:sp>
        <p:sp>
          <p:nvSpPr>
            <p:cNvPr id="35" name="Text Box 11"/>
            <p:cNvSpPr txBox="1">
              <a:spLocks noChangeArrowheads="1"/>
            </p:cNvSpPr>
            <p:nvPr/>
          </p:nvSpPr>
          <p:spPr bwMode="gray">
            <a:xfrm>
              <a:off x="4561593" y="5237478"/>
              <a:ext cx="1570920" cy="50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sz="2100" b="1" dirty="0">
                  <a:solidFill>
                    <a:srgbClr val="FFFFFF"/>
                  </a:solidFill>
                  <a:latin typeface="+mn-lt"/>
                  <a:ea typeface="Arial Unicode MS" pitchFamily="34" charset="-128"/>
                  <a:cs typeface="Oracle Sans" panose="020B0503020204020204" pitchFamily="34" charset="0"/>
                </a:rPr>
                <a:t>Enhance Agility &amp; Productivity</a:t>
              </a:r>
            </a:p>
          </p:txBody>
        </p:sp>
        <p:sp>
          <p:nvSpPr>
            <p:cNvPr id="36" name="Text Box 12"/>
            <p:cNvSpPr txBox="1">
              <a:spLocks noChangeArrowheads="1"/>
            </p:cNvSpPr>
            <p:nvPr/>
          </p:nvSpPr>
          <p:spPr bwMode="gray">
            <a:xfrm>
              <a:off x="5349259" y="3945389"/>
              <a:ext cx="1597699" cy="28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sz="2100" b="1" dirty="0">
                  <a:solidFill>
                    <a:srgbClr val="FFFFFF"/>
                  </a:solidFill>
                  <a:latin typeface="+mn-lt"/>
                  <a:ea typeface="Arial Unicode MS" pitchFamily="34" charset="-128"/>
                  <a:cs typeface="Oracle Sans" panose="020B0503020204020204" pitchFamily="34" charset="0"/>
                </a:rPr>
                <a:t>Reduce TCO</a:t>
              </a:r>
            </a:p>
          </p:txBody>
        </p:sp>
        <p:sp>
          <p:nvSpPr>
            <p:cNvPr id="37" name="Text Box 13"/>
            <p:cNvSpPr txBox="1">
              <a:spLocks noChangeArrowheads="1"/>
            </p:cNvSpPr>
            <p:nvPr/>
          </p:nvSpPr>
          <p:spPr bwMode="gray">
            <a:xfrm>
              <a:off x="2938411" y="5258283"/>
              <a:ext cx="1362076" cy="50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sz="2100" b="1" dirty="0">
                  <a:solidFill>
                    <a:srgbClr val="FFFFFF"/>
                  </a:solidFill>
                  <a:latin typeface="+mn-lt"/>
                  <a:ea typeface="Arial Unicode MS" pitchFamily="34" charset="-128"/>
                  <a:cs typeface="Oracle Sans" panose="020B0503020204020204" pitchFamily="34" charset="0"/>
                </a:rPr>
                <a:t>Mitigate Risks</a:t>
              </a:r>
            </a:p>
          </p:txBody>
        </p:sp>
        <p:sp>
          <p:nvSpPr>
            <p:cNvPr id="38" name="Text Box 14"/>
            <p:cNvSpPr txBox="1">
              <a:spLocks noChangeArrowheads="1"/>
            </p:cNvSpPr>
            <p:nvPr/>
          </p:nvSpPr>
          <p:spPr bwMode="gray">
            <a:xfrm>
              <a:off x="3261532" y="2215897"/>
              <a:ext cx="1362076" cy="97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lnSpc>
                  <a:spcPct val="100000"/>
                </a:lnSpc>
                <a:spcBef>
                  <a:spcPct val="0"/>
                </a:spcBef>
                <a:buClrTx/>
                <a:buFontTx/>
                <a:buNone/>
              </a:pPr>
              <a:r>
                <a:rPr lang="en-US" altLang="en-US" sz="2100" b="1" dirty="0">
                  <a:solidFill>
                    <a:srgbClr val="FFFFFF"/>
                  </a:solidFill>
                  <a:latin typeface="+mn-lt"/>
                  <a:ea typeface="Arial Unicode MS" pitchFamily="34" charset="-128"/>
                  <a:cs typeface="Oracle Sans" panose="020B0503020204020204" pitchFamily="34" charset="0"/>
                </a:rPr>
                <a:t>Get Immediate Help if/when Needed</a:t>
              </a:r>
            </a:p>
          </p:txBody>
        </p:sp>
      </p:grpSp>
      <p:pic>
        <p:nvPicPr>
          <p:cNvPr id="39" name="Picture 3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53090" y="2746626"/>
            <a:ext cx="1783080" cy="1783080"/>
          </a:xfrm>
          <a:prstGeom prst="rect">
            <a:avLst/>
          </a:prstGeom>
        </p:spPr>
      </p:pic>
      <p:pic>
        <p:nvPicPr>
          <p:cNvPr id="40" name="Picture 39"/>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84510" y="4423251"/>
            <a:ext cx="1920240" cy="1920240"/>
          </a:xfrm>
          <a:prstGeom prst="rect">
            <a:avLst/>
          </a:prstGeom>
        </p:spPr>
      </p:pic>
      <p:sp>
        <p:nvSpPr>
          <p:cNvPr id="41" name="Content Placeholder 5"/>
          <p:cNvSpPr txBox="1">
            <a:spLocks/>
          </p:cNvSpPr>
          <p:nvPr/>
        </p:nvSpPr>
        <p:spPr bwMode="gray">
          <a:xfrm>
            <a:off x="2132628" y="5119025"/>
            <a:ext cx="6962337" cy="519684"/>
          </a:xfrm>
          <a:prstGeom prst="rect">
            <a:avLst/>
          </a:prstGeom>
          <a:noFill/>
          <a:ln w="9525">
            <a:noFill/>
            <a:miter lim="800000"/>
            <a:headEnd/>
            <a:tailEnd/>
          </a:ln>
        </p:spPr>
        <p:txBody>
          <a:bodyPr vert="horz" wrap="square" lIns="25395" tIns="25395" rIns="25395" bIns="25395"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2" indent="-571500" defTabSz="457181">
              <a:lnSpc>
                <a:spcPct val="110000"/>
              </a:lnSpc>
              <a:buClr>
                <a:schemeClr val="accent1"/>
              </a:buClr>
              <a:buFont typeface="Arial" charset="0"/>
              <a:buChar char="–"/>
            </a:pPr>
            <a:r>
              <a:rPr lang="en-US" sz="3000" dirty="0">
                <a:latin typeface="Oracle Sans" panose="020B0503020204020204" pitchFamily="34" charset="0"/>
                <a:cs typeface="Oracle Sans" panose="020B0503020204020204" pitchFamily="34" charset="0"/>
              </a:rPr>
              <a:t>Get the best results.</a:t>
            </a:r>
          </a:p>
        </p:txBody>
      </p:sp>
      <p:sp>
        <p:nvSpPr>
          <p:cNvPr id="42" name="Content Placeholder 5"/>
          <p:cNvSpPr txBox="1">
            <a:spLocks/>
          </p:cNvSpPr>
          <p:nvPr/>
        </p:nvSpPr>
        <p:spPr bwMode="gray">
          <a:xfrm>
            <a:off x="2132628" y="6881170"/>
            <a:ext cx="6962337" cy="519684"/>
          </a:xfrm>
          <a:prstGeom prst="rect">
            <a:avLst/>
          </a:prstGeom>
          <a:noFill/>
          <a:ln w="9525">
            <a:noFill/>
            <a:miter lim="800000"/>
            <a:headEnd/>
            <a:tailEnd/>
          </a:ln>
        </p:spPr>
        <p:txBody>
          <a:bodyPr vert="horz" wrap="square" lIns="25395" tIns="25395" rIns="25395" bIns="25395"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2" indent="-571500" defTabSz="457181">
              <a:lnSpc>
                <a:spcPct val="110000"/>
              </a:lnSpc>
              <a:buClr>
                <a:schemeClr val="accent1"/>
              </a:buClr>
              <a:buFont typeface="Arial" charset="0"/>
              <a:buChar char="–"/>
            </a:pPr>
            <a:r>
              <a:rPr lang="en-US" sz="3000" dirty="0">
                <a:latin typeface="Oracle Sans" panose="020B0503020204020204" pitchFamily="34" charset="0"/>
                <a:cs typeface="Oracle Sans" panose="020B0503020204020204" pitchFamily="34" charset="0"/>
              </a:rPr>
              <a:t>Delight customers.</a:t>
            </a:r>
          </a:p>
        </p:txBody>
      </p:sp>
      <p:sp>
        <p:nvSpPr>
          <p:cNvPr id="8" name="Rectangle 7">
            <a:extLst>
              <a:ext uri="{FF2B5EF4-FFF2-40B4-BE49-F238E27FC236}">
                <a16:creationId xmlns:a16="http://schemas.microsoft.com/office/drawing/2014/main" xmlns="" id="{C90B69F1-4A62-44D5-B45E-2A29F891F980}"/>
              </a:ext>
            </a:extLst>
          </p:cNvPr>
          <p:cNvSpPr/>
          <p:nvPr/>
        </p:nvSpPr>
        <p:spPr>
          <a:xfrm>
            <a:off x="807039" y="2047156"/>
            <a:ext cx="7647927" cy="600164"/>
          </a:xfrm>
          <a:prstGeom prst="rect">
            <a:avLst/>
          </a:prstGeom>
        </p:spPr>
        <p:txBody>
          <a:bodyPr wrap="none">
            <a:spAutoFit/>
          </a:bodyPr>
          <a:lstStyle/>
          <a:p>
            <a:r>
              <a:rPr lang="en-US" sz="3300" dirty="0">
                <a:solidFill>
                  <a:schemeClr val="accent1"/>
                </a:solidFill>
                <a:latin typeface="Oracle Sans" panose="020B0503020204020204" pitchFamily="34" charset="0"/>
                <a:cs typeface="Oracle Sans" panose="020B0503020204020204" pitchFamily="34" charset="0"/>
              </a:rPr>
              <a:t>In addition to all the features you love...</a:t>
            </a:r>
            <a:endParaRPr lang="en-IN" sz="3300" dirty="0">
              <a:solidFill>
                <a:schemeClr val="accent1"/>
              </a:solidFill>
              <a:latin typeface="Oracle Sans" panose="020B0503020204020204" pitchFamily="34" charset="0"/>
              <a:cs typeface="Oracle Sans" panose="020B0503020204020204" pitchFamily="34" charset="0"/>
            </a:endParaRPr>
          </a:p>
        </p:txBody>
      </p:sp>
      <p:sp>
        <p:nvSpPr>
          <p:cNvPr id="44" name="Content Placeholder 5">
            <a:extLst>
              <a:ext uri="{FF2B5EF4-FFF2-40B4-BE49-F238E27FC236}">
                <a16:creationId xmlns:a16="http://schemas.microsoft.com/office/drawing/2014/main" xmlns="" id="{F5F08C56-8F32-4433-B260-5EFCEF46B061}"/>
              </a:ext>
            </a:extLst>
          </p:cNvPr>
          <p:cNvSpPr>
            <a:spLocks noGrp="1"/>
          </p:cNvSpPr>
          <p:nvPr>
            <p:ph idx="1"/>
          </p:nvPr>
        </p:nvSpPr>
        <p:spPr>
          <a:xfrm>
            <a:off x="2132628" y="3324897"/>
            <a:ext cx="6962337" cy="520267"/>
          </a:xfrm>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2"/>
            <a:r>
              <a:rPr lang="en-US" dirty="0">
                <a:latin typeface="Oracle Sans" panose="020B0503020204020204" pitchFamily="34" charset="0"/>
                <a:cs typeface="Oracle Sans" panose="020B0503020204020204" pitchFamily="34" charset="0"/>
              </a:rPr>
              <a:t>Insure your deployment.</a:t>
            </a:r>
          </a:p>
        </p:txBody>
      </p:sp>
      <p:pic>
        <p:nvPicPr>
          <p:cNvPr id="45" name="Picture 44">
            <a:extLst>
              <a:ext uri="{FF2B5EF4-FFF2-40B4-BE49-F238E27FC236}">
                <a16:creationId xmlns:a16="http://schemas.microsoft.com/office/drawing/2014/main" xmlns="" id="{D73528F9-AE23-4CBB-8481-C65130BD2E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328119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p:cNvSpPr txBox="1">
            <a:spLocks/>
          </p:cNvSpPr>
          <p:nvPr/>
        </p:nvSpPr>
        <p:spPr bwMode="gray">
          <a:xfrm>
            <a:off x="935590" y="2216969"/>
            <a:ext cx="16416824" cy="4798739"/>
          </a:xfrm>
          <a:prstGeom prst="rect">
            <a:avLst/>
          </a:prstGeom>
          <a:noFill/>
          <a:ln w="9525">
            <a:noFill/>
            <a:miter lim="800000"/>
            <a:headEnd/>
            <a:tailEnd/>
          </a:ln>
        </p:spPr>
        <p:txBody>
          <a:bodyPr vert="horz" wrap="square" lIns="25395" tIns="25395" rIns="25395" bIns="25395" numCol="1" anchor="t"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Largest MySQL engineering and support organization</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Backed by MySQL developers</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World-class support in 29 languages</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Hot fixes and maintenance releases</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24 x 7 x 365</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Unlimited incidents</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Consultative support</a:t>
            </a:r>
          </a:p>
          <a:p>
            <a:pPr marL="457200" lvl="1" indent="-365760" defTabSz="304747">
              <a:spcBef>
                <a:spcPts val="900"/>
              </a:spcBef>
              <a:buClr>
                <a:srgbClr val="C00000"/>
              </a:buClr>
              <a:buFont typeface="Arial" charset="0"/>
              <a:buChar char="•"/>
            </a:pPr>
            <a:r>
              <a:rPr lang="en-US" sz="3200" kern="0" dirty="0">
                <a:solidFill>
                  <a:srgbClr val="000000"/>
                </a:solidFill>
                <a:latin typeface="+mn-lt"/>
                <a:cs typeface="Oracle Sans" panose="020B0503020204020204" pitchFamily="34" charset="0"/>
              </a:rPr>
              <a:t>Global scale and reach</a:t>
            </a:r>
          </a:p>
        </p:txBody>
      </p:sp>
      <p:sp>
        <p:nvSpPr>
          <p:cNvPr id="3" name="Title 2"/>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mj-lt"/>
                <a:cs typeface="Oracle Sans" panose="020B0503020204020204" pitchFamily="34" charset="0"/>
              </a:rPr>
              <a:t>Oracle Premier Support for MySQL</a:t>
            </a:r>
          </a:p>
        </p:txBody>
      </p:sp>
      <p:sp>
        <p:nvSpPr>
          <p:cNvPr id="9" name="AutoShape 9"/>
          <p:cNvSpPr>
            <a:spLocks/>
          </p:cNvSpPr>
          <p:nvPr/>
        </p:nvSpPr>
        <p:spPr bwMode="auto">
          <a:xfrm>
            <a:off x="12077037" y="2332368"/>
            <a:ext cx="4539086" cy="4226049"/>
          </a:xfrm>
          <a:prstGeom prst="roundRect">
            <a:avLst>
              <a:gd name="adj" fmla="val 8796"/>
            </a:avLst>
          </a:prstGeom>
          <a:solidFill>
            <a:srgbClr val="F29111"/>
          </a:solidFill>
          <a:ln>
            <a:noFill/>
            <a:headEnd/>
            <a:tailEnd/>
          </a:ln>
          <a:effectLst/>
        </p:spPr>
        <p:style>
          <a:lnRef idx="1">
            <a:schemeClr val="accent2"/>
          </a:lnRef>
          <a:fillRef idx="3">
            <a:schemeClr val="accent2"/>
          </a:fillRef>
          <a:effectRef idx="2">
            <a:schemeClr val="accent2"/>
          </a:effectRef>
          <a:fontRef idx="minor">
            <a:schemeClr val="lt1"/>
          </a:fontRef>
        </p:style>
        <p:txBody>
          <a:bodyPr lIns="0" tIns="0" rIns="0" bIns="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sz="3000" dirty="0">
                <a:solidFill>
                  <a:schemeClr val="bg1"/>
                </a:solidFill>
                <a:latin typeface="Oracle Sans" panose="020B0503020204020204" pitchFamily="34" charset="0"/>
                <a:cs typeface="Oracle Sans" panose="020B0503020204020204" pitchFamily="34" charset="0"/>
              </a:rPr>
              <a:t>Get immediate help for any MySQL issue, plus expert advice.</a:t>
            </a:r>
            <a:endParaRPr lang="en-US" sz="3000" b="1" kern="0" dirty="0">
              <a:solidFill>
                <a:schemeClr val="bg1"/>
              </a:solidFill>
              <a:latin typeface="Oracle Sans" panose="020B0503020204020204" pitchFamily="34" charset="0"/>
              <a:cs typeface="Oracle Sans" panose="020B0503020204020204" pitchFamily="34" charset="0"/>
            </a:endParaRPr>
          </a:p>
        </p:txBody>
      </p:sp>
      <p:pic>
        <p:nvPicPr>
          <p:cNvPr id="10" name="Picture 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2760931" y="3733076"/>
            <a:ext cx="3171294" cy="3171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11700284" y="7018668"/>
            <a:ext cx="5292588" cy="2229288"/>
          </a:xfrm>
          <a:prstGeom prst="rect">
            <a:avLst/>
          </a:prstGeom>
          <a:solidFill>
            <a:srgbClr val="FFFFCC"/>
          </a:solidFill>
          <a:ln w="50800" cap="flat" cmpd="sng" algn="ctr">
            <a:gradFill>
              <a:gsLst>
                <a:gs pos="0">
                  <a:srgbClr val="996633"/>
                </a:gs>
                <a:gs pos="50000">
                  <a:srgbClr val="CC9900"/>
                </a:gs>
                <a:gs pos="100000">
                  <a:srgbClr val="FFCC00"/>
                </a:gs>
              </a:gsLst>
              <a:lin ang="5400000" scaled="0"/>
            </a:gra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spcBef>
                <a:spcPct val="20000"/>
              </a:spcBef>
              <a:buClr>
                <a:srgbClr val="FF0000"/>
              </a:buClr>
            </a:pPr>
            <a:r>
              <a:rPr lang="en-US" sz="2100" i="1" dirty="0">
                <a:solidFill>
                  <a:srgbClr val="000000"/>
                </a:solidFill>
                <a:latin typeface="Oracle Sans" panose="020B0503020204020204" pitchFamily="34" charset="0"/>
                <a:cs typeface="Oracle Sans" panose="020B0503020204020204" pitchFamily="34" charset="0"/>
              </a:rPr>
              <a:t>"The MySQL support service has been essential in helping us with troubleshooting and providing recommendations for the production cluster. Thanks." </a:t>
            </a:r>
            <a:endParaRPr lang="en-US" sz="2100" dirty="0">
              <a:solidFill>
                <a:srgbClr val="000000"/>
              </a:solidFill>
              <a:latin typeface="Oracle Sans" panose="020B0503020204020204" pitchFamily="34" charset="0"/>
              <a:cs typeface="Oracle Sans" panose="020B0503020204020204" pitchFamily="34" charset="0"/>
            </a:endParaRPr>
          </a:p>
          <a:p>
            <a:pPr defTabSz="342900">
              <a:spcBef>
                <a:spcPct val="20000"/>
              </a:spcBef>
              <a:buClr>
                <a:srgbClr val="FF0000"/>
              </a:buClr>
            </a:pPr>
            <a:r>
              <a:rPr lang="en-US" sz="2100" b="1" dirty="0">
                <a:latin typeface="Oracle Sans" panose="020B0503020204020204" pitchFamily="34" charset="0"/>
                <a:cs typeface="Oracle Sans" panose="020B0503020204020204" pitchFamily="34" charset="0"/>
              </a:rPr>
              <a:t> – </a:t>
            </a:r>
            <a:r>
              <a:rPr lang="en-US" sz="2100" b="1" dirty="0">
                <a:solidFill>
                  <a:srgbClr val="000000"/>
                </a:solidFill>
                <a:latin typeface="Oracle Sans" panose="020B0503020204020204" pitchFamily="34" charset="0"/>
                <a:cs typeface="Oracle Sans" panose="020B0503020204020204" pitchFamily="34" charset="0"/>
              </a:rPr>
              <a:t>Carlos Morales (playfulplay.com)</a:t>
            </a:r>
          </a:p>
        </p:txBody>
      </p:sp>
      <p:pic>
        <p:nvPicPr>
          <p:cNvPr id="12" name="Picture 11">
            <a:extLst>
              <a:ext uri="{FF2B5EF4-FFF2-40B4-BE49-F238E27FC236}">
                <a16:creationId xmlns:a16="http://schemas.microsoft.com/office/drawing/2014/main" xmlns="" id="{DE35F2E0-153F-4240-8007-56E78B77E2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359955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 and Oracle Integration</a:t>
            </a:r>
          </a:p>
        </p:txBody>
      </p:sp>
      <p:sp>
        <p:nvSpPr>
          <p:cNvPr id="7" name="Rounded Rectangle 6"/>
          <p:cNvSpPr/>
          <p:nvPr/>
        </p:nvSpPr>
        <p:spPr bwMode="auto">
          <a:xfrm>
            <a:off x="1871192" y="4108876"/>
            <a:ext cx="14798421" cy="4215696"/>
          </a:xfrm>
          <a:prstGeom prst="roundRect">
            <a:avLst>
              <a:gd name="adj" fmla="val 12277"/>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8575" cap="flat" cmpd="sng" algn="ctr">
            <a:noFill/>
            <a:prstDash val="sysDash"/>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9" name="Picture 8" descr="MySQL-clr.png"/>
          <p:cNvPicPr>
            <a:picLocks noChangeAspect="1"/>
          </p:cNvPicPr>
          <p:nvPr/>
        </p:nvPicPr>
        <p:blipFill>
          <a:blip r:embed="rId4" cstate="print"/>
          <a:stretch>
            <a:fillRect/>
          </a:stretch>
        </p:blipFill>
        <p:spPr>
          <a:xfrm>
            <a:off x="11714310" y="4730824"/>
            <a:ext cx="4014042" cy="2971800"/>
          </a:xfrm>
          <a:prstGeom prst="rect">
            <a:avLst/>
          </a:prstGeom>
        </p:spPr>
      </p:pic>
      <p:sp>
        <p:nvSpPr>
          <p:cNvPr id="10" name="Oval 9"/>
          <p:cNvSpPr/>
          <p:nvPr/>
        </p:nvSpPr>
        <p:spPr bwMode="auto">
          <a:xfrm>
            <a:off x="3498252" y="3359224"/>
            <a:ext cx="7658100" cy="5600700"/>
          </a:xfrm>
          <a:prstGeom prst="ellipse">
            <a:avLst/>
          </a:prstGeom>
          <a:solidFill>
            <a:srgbClr val="4479A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11" name="Rectangle 10"/>
          <p:cNvSpPr/>
          <p:nvPr/>
        </p:nvSpPr>
        <p:spPr>
          <a:xfrm>
            <a:off x="3898302" y="4038789"/>
            <a:ext cx="6858000" cy="4293483"/>
          </a:xfrm>
          <a:prstGeom prst="rect">
            <a:avLst/>
          </a:prstGeom>
        </p:spPr>
        <p:txBody>
          <a:bodyPr wrap="square"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defRPr/>
            </a:pPr>
            <a:r>
              <a:rPr lang="en-US" sz="3000" b="1" kern="0" dirty="0">
                <a:solidFill>
                  <a:schemeClr val="bg1"/>
                </a:solidFill>
                <a:latin typeface="Oracle Sans" panose="020B0503020204020204" pitchFamily="34" charset="0"/>
                <a:ea typeface="ヒラギノ角ゴ Pro W3"/>
                <a:cs typeface="ヒラギノ角ゴ Pro W3"/>
              </a:rPr>
              <a:t>Oracle Linux</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Solaris</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OpenStack</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Fusion Middleware</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Enterprise Manager</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Secure Backup</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Clusterware</a:t>
            </a:r>
          </a:p>
          <a:p>
            <a:pPr lvl="1">
              <a:defRPr/>
            </a:pPr>
            <a:r>
              <a:rPr lang="en-US" sz="3000" b="1" kern="0" dirty="0">
                <a:solidFill>
                  <a:schemeClr val="bg1"/>
                </a:solidFill>
                <a:latin typeface="Oracle Sans" panose="020B0503020204020204" pitchFamily="34" charset="0"/>
                <a:ea typeface="ヒラギノ角ゴ Pro W3"/>
                <a:cs typeface="ヒラギノ角ゴ Pro W3"/>
              </a:rPr>
              <a:t>Oracle Audit Vault </a:t>
            </a:r>
            <a:br>
              <a:rPr lang="en-US" sz="3000" b="1" kern="0" dirty="0">
                <a:solidFill>
                  <a:schemeClr val="bg1"/>
                </a:solidFill>
                <a:latin typeface="Oracle Sans" panose="020B0503020204020204" pitchFamily="34" charset="0"/>
                <a:ea typeface="ヒラギノ角ゴ Pro W3"/>
                <a:cs typeface="ヒラギノ角ゴ Pro W3"/>
              </a:rPr>
            </a:br>
            <a:r>
              <a:rPr lang="en-US" sz="3000" b="1" kern="0" dirty="0">
                <a:solidFill>
                  <a:schemeClr val="bg1"/>
                </a:solidFill>
                <a:latin typeface="Oracle Sans" panose="020B0503020204020204" pitchFamily="34" charset="0"/>
                <a:ea typeface="ヒラギノ角ゴ Pro W3"/>
                <a:cs typeface="ヒラギノ角ゴ Pro W3"/>
              </a:rPr>
              <a:t>	and Database Firewall</a:t>
            </a:r>
          </a:p>
        </p:txBody>
      </p:sp>
      <p:sp>
        <p:nvSpPr>
          <p:cNvPr id="5" name="Rectangle 4">
            <a:extLst>
              <a:ext uri="{FF2B5EF4-FFF2-40B4-BE49-F238E27FC236}">
                <a16:creationId xmlns:a16="http://schemas.microsoft.com/office/drawing/2014/main" xmlns="" id="{61E30F82-0648-4379-BC83-386DB60E7D04}"/>
              </a:ext>
            </a:extLst>
          </p:cNvPr>
          <p:cNvSpPr/>
          <p:nvPr/>
        </p:nvSpPr>
        <p:spPr>
          <a:xfrm>
            <a:off x="4614363" y="2164547"/>
            <a:ext cx="9059275" cy="600164"/>
          </a:xfrm>
          <a:prstGeom prst="rect">
            <a:avLst/>
          </a:prstGeom>
        </p:spPr>
        <p:txBody>
          <a:bodyPr wrap="none">
            <a:spAutoFit/>
          </a:bodyPr>
          <a:lstStyle/>
          <a:p>
            <a:r>
              <a:rPr lang="en-US" sz="3300" dirty="0">
                <a:solidFill>
                  <a:schemeClr val="accent1"/>
                </a:solidFill>
                <a:latin typeface="Oracle Sans" panose="020B0503020204020204" pitchFamily="34" charset="0"/>
                <a:cs typeface="Oracle Sans" panose="020B0503020204020204" pitchFamily="34" charset="0"/>
              </a:rPr>
              <a:t>MySQL Integrates into the Oracle Environment</a:t>
            </a:r>
            <a:endParaRPr lang="en-IN" sz="3300" dirty="0">
              <a:solidFill>
                <a:schemeClr val="accent1"/>
              </a:solidFill>
              <a:latin typeface="Oracle Sans" panose="020B0503020204020204" pitchFamily="34" charset="0"/>
              <a:cs typeface="Oracle Sans" panose="020B0503020204020204" pitchFamily="34" charset="0"/>
            </a:endParaRPr>
          </a:p>
        </p:txBody>
      </p:sp>
      <p:pic>
        <p:nvPicPr>
          <p:cNvPr id="12" name="Picture 11">
            <a:extLst>
              <a:ext uri="{FF2B5EF4-FFF2-40B4-BE49-F238E27FC236}">
                <a16:creationId xmlns:a16="http://schemas.microsoft.com/office/drawing/2014/main" xmlns="" id="{0846AF81-79A6-4EF9-8FF9-5302CDDF74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008" y="712788"/>
            <a:ext cx="680564" cy="685800"/>
          </a:xfrm>
          <a:prstGeom prst="rect">
            <a:avLst/>
          </a:prstGeom>
        </p:spPr>
      </p:pic>
    </p:spTree>
    <p:custDataLst>
      <p:tags r:id="rId1"/>
    </p:custDataLst>
    <p:extLst>
      <p:ext uri="{BB962C8B-B14F-4D97-AF65-F5344CB8AC3E}">
        <p14:creationId xmlns:p14="http://schemas.microsoft.com/office/powerpoint/2010/main" val="106278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05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Lesson Agenda</a:t>
            </a:r>
          </a:p>
        </p:txBody>
      </p:sp>
      <p:sp>
        <p:nvSpPr>
          <p:cNvPr id="20483" name="Rectangle 2053"/>
          <p:cNvSpPr>
            <a:spLocks noGrp="1" noChangeArrowheads="1"/>
          </p:cNvSpPr>
          <p:nvPr>
            <p:ph idx="1"/>
          </p:nvPr>
        </p:nvSpPr>
        <p:spPr>
          <a:xfrm>
            <a:off x="933451" y="2272710"/>
            <a:ext cx="16421100" cy="3301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Course objectives, agenda, and appendixes used in the course</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Oracle Database 19c and related products</a:t>
            </a:r>
          </a:p>
          <a:p>
            <a:pPr lvl="1"/>
            <a:r>
              <a:rPr lang="en-US" dirty="0">
                <a:latin typeface="Oracle Sans" panose="020B0503020204020204" pitchFamily="34" charset="0"/>
                <a:cs typeface="Oracle Sans" panose="020B0503020204020204" pitchFamily="34" charset="0"/>
              </a:rPr>
              <a:t>Overview of relational database management concepts and terminologies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Human Resource (HR) Schema and the tables used in this course </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Introduction to SQL and its development environments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Oracle Database 19c SQL Documentation and Additional Resources</a:t>
            </a:r>
          </a:p>
        </p:txBody>
      </p:sp>
      <p:grpSp>
        <p:nvGrpSpPr>
          <p:cNvPr id="4" name="Group 3"/>
          <p:cNvGrpSpPr/>
          <p:nvPr/>
        </p:nvGrpSpPr>
        <p:grpSpPr>
          <a:xfrm>
            <a:off x="12458701" y="6515101"/>
            <a:ext cx="5829299" cy="2500313"/>
            <a:chOff x="5410200" y="4297363"/>
            <a:chExt cx="3711575" cy="1666875"/>
          </a:xfrm>
        </p:grpSpPr>
        <p:sp>
          <p:nvSpPr>
            <p:cNvPr id="5" name="Rectangle 4"/>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150960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373101" y="2190750"/>
            <a:ext cx="4588934" cy="5905500"/>
          </a:xfrm>
          <a:prstGeom prst="rect">
            <a:avLst/>
          </a:prstGeom>
          <a:gradFill flip="none" rotWithShape="1">
            <a:gsLst>
              <a:gs pos="2655">
                <a:schemeClr val="bg1"/>
              </a:gs>
              <a:gs pos="20000">
                <a:srgbClr val="FBFBFB"/>
              </a:gs>
              <a:gs pos="64000">
                <a:srgbClr val="FCFCFC"/>
              </a:gs>
              <a:gs pos="42000">
                <a:srgbClr val="F1F4F5"/>
              </a:gs>
              <a:gs pos="85000">
                <a:schemeClr val="bg1"/>
              </a:gs>
            </a:gsLst>
            <a:lin ang="15600000" scaled="0"/>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23554" name="Rectangle 4"/>
          <p:cNvSpPr>
            <a:spLocks noGrp="1" noChangeArrowheads="1"/>
          </p:cNvSpPr>
          <p:nvPr>
            <p:ph type="title"/>
          </p:nvPr>
        </p:nvSpPr>
        <p:spPr>
          <a:xfrm>
            <a:off x="863080" y="800844"/>
            <a:ext cx="16851509" cy="117430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4600" dirty="0">
                <a:latin typeface="+mj-lt"/>
              </a:rPr>
              <a:t>Relational and Object Relational Database Management Systems</a:t>
            </a:r>
          </a:p>
        </p:txBody>
      </p:sp>
      <p:sp>
        <p:nvSpPr>
          <p:cNvPr id="23555" name="Rectangle 5"/>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t>Relational model and object relational model</a:t>
            </a:r>
          </a:p>
          <a:p>
            <a:pPr lvl="1"/>
            <a:r>
              <a:rPr lang="en-US" altLang="en-US" dirty="0"/>
              <a:t>User-defined data types and objects</a:t>
            </a:r>
          </a:p>
          <a:p>
            <a:pPr lvl="1"/>
            <a:r>
              <a:rPr lang="en-US" altLang="en-US" dirty="0"/>
              <a:t>Fully compatible with relational database</a:t>
            </a:r>
          </a:p>
          <a:p>
            <a:pPr lvl="1"/>
            <a:r>
              <a:rPr lang="en-US" altLang="en-US" dirty="0"/>
              <a:t>Supports multimedia and large objects</a:t>
            </a:r>
          </a:p>
          <a:p>
            <a:pPr lvl="1"/>
            <a:r>
              <a:rPr lang="en-US" altLang="en-US" dirty="0"/>
              <a:t>High-quality database server features</a:t>
            </a:r>
          </a:p>
        </p:txBody>
      </p:sp>
      <p:grpSp>
        <p:nvGrpSpPr>
          <p:cNvPr id="3" name="Group 2"/>
          <p:cNvGrpSpPr/>
          <p:nvPr/>
        </p:nvGrpSpPr>
        <p:grpSpPr>
          <a:xfrm>
            <a:off x="14106239" y="2721431"/>
            <a:ext cx="3286125" cy="5149685"/>
            <a:chOff x="9402571" y="1745954"/>
            <a:chExt cx="2190750" cy="3433123"/>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2571" y="1745954"/>
              <a:ext cx="2190750" cy="2718153"/>
            </a:xfrm>
            <a:prstGeom prst="rect">
              <a:avLst/>
            </a:prstGeom>
          </p:spPr>
        </p:pic>
        <p:pic>
          <p:nvPicPr>
            <p:cNvPr id="23558" name="Picture 6"/>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9408344" y="4520116"/>
              <a:ext cx="2184977" cy="658961"/>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034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bwMode="auto">
          <a:xfrm>
            <a:off x="3538664" y="6993626"/>
            <a:ext cx="2574132" cy="1992341"/>
          </a:xfrm>
          <a:prstGeom prst="roundRect">
            <a:avLst/>
          </a:prstGeom>
          <a:gradFill flip="none" rotWithShape="1">
            <a:gsLst>
              <a:gs pos="0">
                <a:schemeClr val="bg1"/>
              </a:gs>
              <a:gs pos="50000">
                <a:schemeClr val="bg1"/>
              </a:gs>
              <a:gs pos="100000">
                <a:schemeClr val="accent6">
                  <a:lumMod val="20000"/>
                  <a:lumOff val="80000"/>
                </a:schemeClr>
              </a:gs>
            </a:gsLst>
            <a:lin ang="5400000" scaled="1"/>
            <a:tileRect/>
          </a:gradFill>
          <a:ln w="28575" cap="flat" cmpd="sng" algn="ctr">
            <a:gradFill flip="none" rotWithShape="1">
              <a:gsLst>
                <a:gs pos="0">
                  <a:schemeClr val="accent6">
                    <a:lumMod val="20000"/>
                    <a:lumOff val="80000"/>
                  </a:schemeClr>
                </a:gs>
                <a:gs pos="50000">
                  <a:schemeClr val="bg1"/>
                </a:gs>
                <a:gs pos="100000">
                  <a:schemeClr val="bg1"/>
                </a:gs>
              </a:gsLst>
              <a:lin ang="54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18" name="Rounded Rectangle 17"/>
          <p:cNvSpPr/>
          <p:nvPr/>
        </p:nvSpPr>
        <p:spPr bwMode="auto">
          <a:xfrm>
            <a:off x="7533212" y="6523400"/>
            <a:ext cx="2574132" cy="2462568"/>
          </a:xfrm>
          <a:prstGeom prst="roundRect">
            <a:avLst/>
          </a:prstGeom>
          <a:gradFill flip="none" rotWithShape="1">
            <a:gsLst>
              <a:gs pos="0">
                <a:schemeClr val="bg1"/>
              </a:gs>
              <a:gs pos="50000">
                <a:schemeClr val="bg1"/>
              </a:gs>
              <a:gs pos="100000">
                <a:schemeClr val="accent6">
                  <a:lumMod val="20000"/>
                  <a:lumOff val="80000"/>
                </a:schemeClr>
              </a:gs>
            </a:gsLst>
            <a:lin ang="5400000" scaled="1"/>
            <a:tileRect/>
          </a:gradFill>
          <a:ln w="28575" cap="flat" cmpd="sng" algn="ctr">
            <a:gradFill flip="none" rotWithShape="1">
              <a:gsLst>
                <a:gs pos="0">
                  <a:schemeClr val="accent6">
                    <a:lumMod val="20000"/>
                    <a:lumOff val="80000"/>
                  </a:schemeClr>
                </a:gs>
                <a:gs pos="50000">
                  <a:schemeClr val="bg1"/>
                </a:gs>
                <a:gs pos="100000">
                  <a:schemeClr val="bg1"/>
                </a:gs>
              </a:gsLst>
              <a:lin ang="54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17" name="Rounded Rectangle 16"/>
          <p:cNvSpPr/>
          <p:nvPr/>
        </p:nvSpPr>
        <p:spPr bwMode="auto">
          <a:xfrm>
            <a:off x="12176219" y="6523400"/>
            <a:ext cx="3088461" cy="2462568"/>
          </a:xfrm>
          <a:prstGeom prst="roundRect">
            <a:avLst/>
          </a:prstGeom>
          <a:gradFill flip="none" rotWithShape="1">
            <a:gsLst>
              <a:gs pos="0">
                <a:schemeClr val="bg1"/>
              </a:gs>
              <a:gs pos="50000">
                <a:schemeClr val="bg1"/>
              </a:gs>
              <a:gs pos="100000">
                <a:schemeClr val="accent6">
                  <a:lumMod val="20000"/>
                  <a:lumOff val="80000"/>
                </a:schemeClr>
              </a:gs>
            </a:gsLst>
            <a:lin ang="5400000" scaled="1"/>
            <a:tileRect/>
          </a:gradFill>
          <a:ln w="28575" cap="flat" cmpd="sng" algn="ctr">
            <a:gradFill flip="none" rotWithShape="1">
              <a:gsLst>
                <a:gs pos="0">
                  <a:schemeClr val="accent6">
                    <a:lumMod val="20000"/>
                    <a:lumOff val="80000"/>
                  </a:schemeClr>
                </a:gs>
                <a:gs pos="50000">
                  <a:schemeClr val="bg1"/>
                </a:gs>
                <a:gs pos="100000">
                  <a:schemeClr val="bg1"/>
                </a:gs>
              </a:gsLst>
              <a:lin ang="54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4578"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Data Storage on Different Media</a:t>
            </a:r>
          </a:p>
        </p:txBody>
      </p:sp>
      <p:sp>
        <p:nvSpPr>
          <p:cNvPr id="24581" name="Rectangle 9"/>
          <p:cNvSpPr>
            <a:spLocks noChangeArrowheads="1"/>
          </p:cNvSpPr>
          <p:nvPr/>
        </p:nvSpPr>
        <p:spPr bwMode="auto">
          <a:xfrm>
            <a:off x="3619625" y="9000971"/>
            <a:ext cx="2412206" cy="679033"/>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dirty="0">
                <a:solidFill>
                  <a:srgbClr val="000000"/>
                </a:solidFill>
                <a:latin typeface="+mj-lt"/>
                <a:cs typeface="Oracle Sans" panose="020B0503020204020204" pitchFamily="34" charset="0"/>
              </a:rPr>
              <a:t>Electronic spreadsheet</a:t>
            </a:r>
          </a:p>
        </p:txBody>
      </p:sp>
      <p:sp>
        <p:nvSpPr>
          <p:cNvPr id="24582" name="Rectangle 10"/>
          <p:cNvSpPr>
            <a:spLocks noChangeArrowheads="1"/>
          </p:cNvSpPr>
          <p:nvPr/>
        </p:nvSpPr>
        <p:spPr bwMode="auto">
          <a:xfrm>
            <a:off x="7587561" y="9000971"/>
            <a:ext cx="2574132" cy="402034"/>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dirty="0">
                <a:solidFill>
                  <a:srgbClr val="000000"/>
                </a:solidFill>
                <a:latin typeface="+mj-lt"/>
                <a:cs typeface="Oracle Sans" panose="020B0503020204020204" pitchFamily="34" charset="0"/>
              </a:rPr>
              <a:t>Filing cabinet</a:t>
            </a:r>
          </a:p>
        </p:txBody>
      </p:sp>
      <p:sp>
        <p:nvSpPr>
          <p:cNvPr id="24583" name="Rectangle 11"/>
          <p:cNvSpPr>
            <a:spLocks noChangeArrowheads="1"/>
          </p:cNvSpPr>
          <p:nvPr/>
        </p:nvSpPr>
        <p:spPr bwMode="auto">
          <a:xfrm>
            <a:off x="12535777" y="9000971"/>
            <a:ext cx="2369345" cy="402034"/>
          </a:xfrm>
          <a:prstGeom prst="rect">
            <a:avLst/>
          </a:prstGeom>
          <a:noFill/>
          <a:ln w="9525">
            <a:noFill/>
            <a:miter lim="800000"/>
            <a:headEnd/>
            <a:tailEnd/>
          </a:ln>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dirty="0">
                <a:solidFill>
                  <a:srgbClr val="000000"/>
                </a:solidFill>
                <a:latin typeface="+mj-lt"/>
                <a:cs typeface="Oracle Sans" panose="020B0503020204020204" pitchFamily="34" charset="0"/>
              </a:rPr>
              <a:t>Database</a:t>
            </a:r>
          </a:p>
        </p:txBody>
      </p:sp>
      <p:sp>
        <p:nvSpPr>
          <p:cNvPr id="24584" name="Freeform 13"/>
          <p:cNvSpPr>
            <a:spLocks/>
          </p:cNvSpPr>
          <p:nvPr/>
        </p:nvSpPr>
        <p:spPr bwMode="gray">
          <a:xfrm>
            <a:off x="4832875" y="5277886"/>
            <a:ext cx="2014538" cy="1715738"/>
          </a:xfrm>
          <a:custGeom>
            <a:avLst/>
            <a:gdLst>
              <a:gd name="T0" fmla="*/ 2147483647 w 1632"/>
              <a:gd name="T1" fmla="*/ 0 h 912"/>
              <a:gd name="T2" fmla="*/ 2147483647 w 1632"/>
              <a:gd name="T3" fmla="*/ 2147483647 h 912"/>
              <a:gd name="T4" fmla="*/ 0 w 1632"/>
              <a:gd name="T5" fmla="*/ 2147483647 h 912"/>
              <a:gd name="T6" fmla="*/ 0 w 1632"/>
              <a:gd name="T7" fmla="*/ 2147483647 h 912"/>
              <a:gd name="T8" fmla="*/ 0 60000 65536"/>
              <a:gd name="T9" fmla="*/ 0 60000 65536"/>
              <a:gd name="T10" fmla="*/ 0 60000 65536"/>
              <a:gd name="T11" fmla="*/ 0 60000 65536"/>
              <a:gd name="T12" fmla="*/ 0 w 1632"/>
              <a:gd name="T13" fmla="*/ 0 h 912"/>
              <a:gd name="T14" fmla="*/ 1632 w 1632"/>
              <a:gd name="T15" fmla="*/ 912 h 912"/>
            </a:gdLst>
            <a:ahLst/>
            <a:cxnLst>
              <a:cxn ang="T8">
                <a:pos x="T0" y="T1"/>
              </a:cxn>
              <a:cxn ang="T9">
                <a:pos x="T2" y="T3"/>
              </a:cxn>
              <a:cxn ang="T10">
                <a:pos x="T4" y="T5"/>
              </a:cxn>
              <a:cxn ang="T11">
                <a:pos x="T6" y="T7"/>
              </a:cxn>
            </a:cxnLst>
            <a:rect l="T12" t="T13" r="T14" b="T15"/>
            <a:pathLst>
              <a:path w="1632" h="912">
                <a:moveTo>
                  <a:pt x="1632" y="0"/>
                </a:moveTo>
                <a:lnTo>
                  <a:pt x="1632" y="432"/>
                </a:lnTo>
                <a:lnTo>
                  <a:pt x="0" y="432"/>
                </a:lnTo>
                <a:lnTo>
                  <a:pt x="0" y="912"/>
                </a:lnTo>
              </a:path>
            </a:pathLst>
          </a:custGeom>
          <a:noFill/>
          <a:ln w="28575" cap="flat" cmpd="sng">
            <a:solidFill>
              <a:srgbClr val="FF0000"/>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4585" name="Freeform 14"/>
          <p:cNvSpPr>
            <a:spLocks/>
          </p:cNvSpPr>
          <p:nvPr/>
        </p:nvSpPr>
        <p:spPr bwMode="gray">
          <a:xfrm>
            <a:off x="10733612" y="5620787"/>
            <a:ext cx="1442607" cy="1600200"/>
          </a:xfrm>
          <a:custGeom>
            <a:avLst/>
            <a:gdLst>
              <a:gd name="T0" fmla="*/ 0 w 720"/>
              <a:gd name="T1" fmla="*/ 0 h 528"/>
              <a:gd name="T2" fmla="*/ 0 w 720"/>
              <a:gd name="T3" fmla="*/ 2147483647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0"/>
                </a:moveTo>
                <a:lnTo>
                  <a:pt x="0" y="528"/>
                </a:lnTo>
                <a:lnTo>
                  <a:pt x="720" y="528"/>
                </a:lnTo>
              </a:path>
            </a:pathLst>
          </a:custGeom>
          <a:noFill/>
          <a:ln w="28575" cap="flat" cmpd="sng">
            <a:solidFill>
              <a:srgbClr val="FF0000"/>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24586" name="Picture 15" descr="C:\temp\offic006.gif"/>
          <p:cNvPicPr>
            <a:picLocks noChangeAspect="1" noChangeArrowheads="1"/>
          </p:cNvPicPr>
          <p:nvPr/>
        </p:nvPicPr>
        <p:blipFill>
          <a:blip r:embed="rId4" cstate="print"/>
          <a:srcRect/>
          <a:stretch>
            <a:fillRect/>
          </a:stretch>
        </p:blipFill>
        <p:spPr bwMode="gray">
          <a:xfrm>
            <a:off x="7851110" y="6836944"/>
            <a:ext cx="1938338" cy="1938338"/>
          </a:xfrm>
          <a:prstGeom prst="rect">
            <a:avLst/>
          </a:prstGeom>
          <a:noFill/>
          <a:ln w="9525">
            <a:noFill/>
            <a:miter lim="800000"/>
            <a:headEnd/>
            <a:tailEnd/>
          </a:ln>
        </p:spPr>
      </p:pic>
      <p:pic>
        <p:nvPicPr>
          <p:cNvPr id="24587" name="Picture 16" descr="C:\temp\docum021.gif"/>
          <p:cNvPicPr>
            <a:picLocks noChangeAspect="1" noChangeArrowheads="1"/>
          </p:cNvPicPr>
          <p:nvPr/>
        </p:nvPicPr>
        <p:blipFill>
          <a:blip r:embed="rId5" cstate="print"/>
          <a:srcRect/>
          <a:stretch>
            <a:fillRect/>
          </a:stretch>
        </p:blipFill>
        <p:spPr bwMode="gray">
          <a:xfrm>
            <a:off x="4187122" y="7108733"/>
            <a:ext cx="1277216" cy="1762125"/>
          </a:xfrm>
          <a:prstGeom prst="rect">
            <a:avLst/>
          </a:prstGeom>
          <a:noFill/>
          <a:ln w="9525">
            <a:noFill/>
            <a:miter lim="800000"/>
            <a:headEnd/>
            <a:tailEnd/>
          </a:ln>
        </p:spPr>
      </p:pic>
      <p:grpSp>
        <p:nvGrpSpPr>
          <p:cNvPr id="2" name="Group 1"/>
          <p:cNvGrpSpPr/>
          <p:nvPr/>
        </p:nvGrpSpPr>
        <p:grpSpPr>
          <a:xfrm>
            <a:off x="12627545" y="6798261"/>
            <a:ext cx="2415293" cy="2015700"/>
            <a:chOff x="8356131" y="4163237"/>
            <a:chExt cx="1610195" cy="1343800"/>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6131" y="4163237"/>
              <a:ext cx="992657" cy="1343800"/>
            </a:xfrm>
            <a:prstGeom prst="rect">
              <a:avLst/>
            </a:prstGeom>
          </p:spPr>
        </p:pic>
        <p:pic>
          <p:nvPicPr>
            <p:cNvPr id="24588" name="Picture 17" descr="C:\temp\table002.gif"/>
            <p:cNvPicPr>
              <a:picLocks noChangeAspect="1" noChangeArrowheads="1"/>
            </p:cNvPicPr>
            <p:nvPr/>
          </p:nvPicPr>
          <p:blipFill>
            <a:blip r:embed="rId7" cstate="print"/>
            <a:srcRect/>
            <a:stretch>
              <a:fillRect/>
            </a:stretch>
          </p:blipFill>
          <p:spPr bwMode="gray">
            <a:xfrm>
              <a:off x="9097963" y="4293481"/>
              <a:ext cx="868363" cy="1168400"/>
            </a:xfrm>
            <a:prstGeom prst="rect">
              <a:avLst/>
            </a:prstGeom>
            <a:noFill/>
            <a:ln w="9525">
              <a:noFill/>
              <a:miter lim="800000"/>
              <a:headEnd/>
              <a:tailEnd/>
            </a:ln>
          </p:spPr>
        </p:pic>
      </p:grpSp>
      <p:sp>
        <p:nvSpPr>
          <p:cNvPr id="24589" name="Freeform 22"/>
          <p:cNvSpPr>
            <a:spLocks/>
          </p:cNvSpPr>
          <p:nvPr/>
        </p:nvSpPr>
        <p:spPr bwMode="gray">
          <a:xfrm flipH="1">
            <a:off x="8874627" y="5604120"/>
            <a:ext cx="0" cy="919281"/>
          </a:xfrm>
          <a:custGeom>
            <a:avLst/>
            <a:gdLst>
              <a:gd name="T0" fmla="*/ 0 w 3"/>
              <a:gd name="T1" fmla="*/ 0 h 533"/>
              <a:gd name="T2" fmla="*/ 2147483647 w 3"/>
              <a:gd name="T3" fmla="*/ 2147483647 h 533"/>
              <a:gd name="T4" fmla="*/ 0 60000 65536"/>
              <a:gd name="T5" fmla="*/ 0 60000 65536"/>
              <a:gd name="T6" fmla="*/ 0 w 3"/>
              <a:gd name="T7" fmla="*/ 0 h 533"/>
              <a:gd name="T8" fmla="*/ 3 w 3"/>
              <a:gd name="T9" fmla="*/ 533 h 533"/>
            </a:gdLst>
            <a:ahLst/>
            <a:cxnLst>
              <a:cxn ang="T4">
                <a:pos x="T0" y="T1"/>
              </a:cxn>
              <a:cxn ang="T5">
                <a:pos x="T2" y="T3"/>
              </a:cxn>
            </a:cxnLst>
            <a:rect l="T6" t="T7" r="T8" b="T9"/>
            <a:pathLst>
              <a:path w="3" h="533">
                <a:moveTo>
                  <a:pt x="0" y="0"/>
                </a:moveTo>
                <a:lnTo>
                  <a:pt x="3" y="533"/>
                </a:lnTo>
              </a:path>
            </a:pathLst>
          </a:custGeom>
          <a:noFill/>
          <a:ln w="28575">
            <a:solidFill>
              <a:srgbClr val="FF0000"/>
            </a:solidFill>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24590" name="Picture 23" descr="C:\salome_official\projects\11gR2\screenshots\intro_s17_a.gif"/>
          <p:cNvPicPr>
            <a:picLocks noChangeAspect="1" noChangeArrowheads="1"/>
          </p:cNvPicPr>
          <p:nvPr/>
        </p:nvPicPr>
        <p:blipFill>
          <a:blip r:embed="rId8" cstate="print"/>
          <a:srcRect/>
          <a:stretch>
            <a:fillRect/>
          </a:stretch>
        </p:blipFill>
        <p:spPr bwMode="auto">
          <a:xfrm>
            <a:off x="4211366" y="2191787"/>
            <a:ext cx="8041482" cy="3086100"/>
          </a:xfrm>
          <a:prstGeom prst="rect">
            <a:avLst/>
          </a:prstGeom>
          <a:noFill/>
          <a:ln w="12700">
            <a:solidFill>
              <a:schemeClr val="tx1"/>
            </a:solidFill>
            <a:miter lim="800000"/>
            <a:headEnd/>
            <a:tailEnd/>
          </a:ln>
        </p:spPr>
      </p:pic>
      <p:pic>
        <p:nvPicPr>
          <p:cNvPr id="24591" name="Picture 24" descr="C:\salome_official\projects\11gR2\screenshots\intro_s017_b.gif"/>
          <p:cNvPicPr>
            <a:picLocks noChangeAspect="1" noChangeArrowheads="1"/>
          </p:cNvPicPr>
          <p:nvPr/>
        </p:nvPicPr>
        <p:blipFill>
          <a:blip r:embed="rId9" cstate="print"/>
          <a:srcRect/>
          <a:stretch>
            <a:fillRect/>
          </a:stretch>
        </p:blipFill>
        <p:spPr bwMode="auto">
          <a:xfrm>
            <a:off x="8783366" y="3220487"/>
            <a:ext cx="5331620" cy="2400300"/>
          </a:xfrm>
          <a:prstGeom prst="rect">
            <a:avLst/>
          </a:prstGeom>
          <a:noFill/>
          <a:ln w="12700">
            <a:solidFill>
              <a:schemeClr val="tx1"/>
            </a:solidFill>
            <a:miter lim="800000"/>
            <a:headEnd/>
            <a:tailEnd/>
          </a:ln>
        </p:spPr>
      </p:pic>
    </p:spTree>
    <p:custDataLst>
      <p:tags r:id="rId1"/>
    </p:custDataLst>
    <p:extLst>
      <p:ext uri="{BB962C8B-B14F-4D97-AF65-F5344CB8AC3E}">
        <p14:creationId xmlns:p14="http://schemas.microsoft.com/office/powerpoint/2010/main" val="290684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flipH="1">
            <a:off x="11087100" y="6553876"/>
            <a:ext cx="7200900" cy="1835150"/>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Round Diagonal Corner Rectangle 5"/>
          <p:cNvSpPr/>
          <p:nvPr/>
        </p:nvSpPr>
        <p:spPr bwMode="auto">
          <a:xfrm>
            <a:off x="13672850" y="6057900"/>
            <a:ext cx="3418178" cy="2817987"/>
          </a:xfrm>
          <a:prstGeom prst="round2DiagRect">
            <a:avLst/>
          </a:prstGeom>
          <a:solidFill>
            <a:schemeClr val="bg1"/>
          </a:solidFill>
          <a:ln w="57150" cap="flat" cmpd="sng" algn="ctr">
            <a:solidFill>
              <a:srgbClr val="DDE4E6"/>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7" name="Round Diagonal Corner Rectangle 6"/>
          <p:cNvSpPr/>
          <p:nvPr/>
        </p:nvSpPr>
        <p:spPr bwMode="auto">
          <a:xfrm>
            <a:off x="13774053" y="6165551"/>
            <a:ext cx="3215769" cy="2602688"/>
          </a:xfrm>
          <a:prstGeom prst="round2DiagRect">
            <a:avLst/>
          </a:prstGeom>
          <a:solidFill>
            <a:schemeClr val="bg1"/>
          </a:solidFill>
          <a:ln w="57150" cap="flat" cmpd="sng" algn="ctr">
            <a:noFill/>
            <a:prstDash val="solid"/>
            <a:round/>
            <a:headEnd type="none" w="sm" len="sm"/>
            <a:tailEnd type="none" w="sm" len="sm"/>
          </a:ln>
          <a:effectLst>
            <a:innerShdw blurRad="114300">
              <a:srgbClr val="5DD5FF"/>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5602"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Relational Database Concept</a:t>
            </a:r>
          </a:p>
        </p:txBody>
      </p:sp>
      <p:sp>
        <p:nvSpPr>
          <p:cNvPr id="25603" name="Rectangle 5"/>
          <p:cNvSpPr>
            <a:spLocks noGrp="1" noChangeArrowheads="1"/>
          </p:cNvSpPr>
          <p:nvPr>
            <p:ph idx="1"/>
          </p:nvPr>
        </p:nvSpPr>
        <p:spPr>
          <a:xfrm>
            <a:off x="933451" y="2272710"/>
            <a:ext cx="16421100" cy="3160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Dr. E. F. Codd proposed the relational model for database systems in 1970.</a:t>
            </a:r>
          </a:p>
          <a:p>
            <a:pPr lvl="1"/>
            <a:r>
              <a:rPr lang="en-US" altLang="en-US" dirty="0">
                <a:latin typeface="Oracle Sans" panose="020B0503020204020204" pitchFamily="34" charset="0"/>
                <a:cs typeface="Oracle Sans" panose="020B0503020204020204" pitchFamily="34" charset="0"/>
              </a:rPr>
              <a:t>It is the basis for RDBMS.</a:t>
            </a:r>
          </a:p>
          <a:p>
            <a:pPr lvl="1"/>
            <a:r>
              <a:rPr lang="en-US" altLang="en-US" dirty="0">
                <a:latin typeface="Oracle Sans" panose="020B0503020204020204" pitchFamily="34" charset="0"/>
                <a:cs typeface="Oracle Sans" panose="020B0503020204020204" pitchFamily="34" charset="0"/>
              </a:rPr>
              <a:t>The relational model consists of the following:</a:t>
            </a:r>
          </a:p>
          <a:p>
            <a:pPr lvl="2"/>
            <a:r>
              <a:rPr lang="en-US" altLang="en-US" dirty="0">
                <a:latin typeface="Oracle Sans" panose="020B0503020204020204" pitchFamily="34" charset="0"/>
                <a:cs typeface="Oracle Sans" panose="020B0503020204020204" pitchFamily="34" charset="0"/>
              </a:rPr>
              <a:t>Collection of objects or relations</a:t>
            </a:r>
          </a:p>
          <a:p>
            <a:pPr lvl="2"/>
            <a:r>
              <a:rPr lang="en-US" altLang="en-US" dirty="0">
                <a:latin typeface="Oracle Sans" panose="020B0503020204020204" pitchFamily="34" charset="0"/>
                <a:cs typeface="Oracle Sans" panose="020B0503020204020204" pitchFamily="34" charset="0"/>
              </a:rPr>
              <a:t>Set of operators to act on the relations</a:t>
            </a:r>
          </a:p>
          <a:p>
            <a:pPr lvl="2"/>
            <a:r>
              <a:rPr lang="en-US" altLang="en-US" dirty="0">
                <a:latin typeface="Oracle Sans" panose="020B0503020204020204" pitchFamily="34" charset="0"/>
                <a:cs typeface="Oracle Sans" panose="020B0503020204020204" pitchFamily="34" charset="0"/>
              </a:rPr>
              <a:t>Data integrity for accuracy and consistency</a:t>
            </a:r>
          </a:p>
        </p:txBody>
      </p:sp>
      <p:pic>
        <p:nvPicPr>
          <p:cNvPr id="5" name="Picture 4" descr="cnt2427946.png"/>
          <p:cNvPicPr>
            <a:picLocks noChangeAspect="1"/>
          </p:cNvPicPr>
          <p:nvPr/>
        </p:nvPicPr>
        <p:blipFill>
          <a:blip r:embed="rId4" cstate="print"/>
          <a:stretch>
            <a:fillRect/>
          </a:stretch>
        </p:blipFill>
        <p:spPr>
          <a:xfrm>
            <a:off x="14174644" y="6422054"/>
            <a:ext cx="2414588" cy="2157413"/>
          </a:xfrm>
          <a:prstGeom prst="rect">
            <a:avLst/>
          </a:prstGeom>
        </p:spPr>
      </p:pic>
    </p:spTree>
    <p:custDataLst>
      <p:tags r:id="rId1"/>
    </p:custDataLst>
    <p:extLst>
      <p:ext uri="{BB962C8B-B14F-4D97-AF65-F5344CB8AC3E}">
        <p14:creationId xmlns:p14="http://schemas.microsoft.com/office/powerpoint/2010/main" val="308772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7"/>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Definition of a Relational Database</a:t>
            </a:r>
          </a:p>
        </p:txBody>
      </p:sp>
      <p:sp>
        <p:nvSpPr>
          <p:cNvPr id="26627" name="Rectangle 28"/>
          <p:cNvSpPr>
            <a:spLocks noGrp="1" noChangeArrowheads="1"/>
          </p:cNvSpPr>
          <p:nvPr>
            <p:ph idx="1"/>
          </p:nvPr>
        </p:nvSpPr>
        <p:spPr>
          <a:xfrm>
            <a:off x="933451" y="2272710"/>
            <a:ext cx="16421100" cy="112575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 relational database is a collection of relations or two-dimensional tables controlled by the Oracle server.</a:t>
            </a:r>
          </a:p>
        </p:txBody>
      </p:sp>
      <p:sp>
        <p:nvSpPr>
          <p:cNvPr id="26632" name="Freeform 19"/>
          <p:cNvSpPr>
            <a:spLocks/>
          </p:cNvSpPr>
          <p:nvPr/>
        </p:nvSpPr>
        <p:spPr bwMode="gray">
          <a:xfrm>
            <a:off x="3866885" y="5579139"/>
            <a:ext cx="5141442" cy="1688958"/>
          </a:xfrm>
          <a:custGeom>
            <a:avLst/>
            <a:gdLst>
              <a:gd name="T0" fmla="*/ 2147483647 w 2277"/>
              <a:gd name="T1" fmla="*/ 0 h 717"/>
              <a:gd name="T2" fmla="*/ 0 w 2277"/>
              <a:gd name="T3" fmla="*/ 2147483647 h 717"/>
              <a:gd name="T4" fmla="*/ 2147483647 w 2277"/>
              <a:gd name="T5" fmla="*/ 2147483647 h 717"/>
              <a:gd name="T6" fmla="*/ 2147483647 w 2277"/>
              <a:gd name="T7" fmla="*/ 0 h 717"/>
              <a:gd name="T8" fmla="*/ 2147483647 w 2277"/>
              <a:gd name="T9" fmla="*/ 0 h 717"/>
              <a:gd name="T10" fmla="*/ 0 60000 65536"/>
              <a:gd name="T11" fmla="*/ 0 60000 65536"/>
              <a:gd name="T12" fmla="*/ 0 60000 65536"/>
              <a:gd name="T13" fmla="*/ 0 60000 65536"/>
              <a:gd name="T14" fmla="*/ 0 60000 65536"/>
              <a:gd name="T15" fmla="*/ 0 w 2277"/>
              <a:gd name="T16" fmla="*/ 0 h 717"/>
              <a:gd name="T17" fmla="*/ 2277 w 2277"/>
              <a:gd name="T18" fmla="*/ 717 h 717"/>
              <a:gd name="connsiteX0" fmla="*/ 8467 w 9996"/>
              <a:gd name="connsiteY0" fmla="*/ 0 h 9986"/>
              <a:gd name="connsiteX1" fmla="*/ 0 w 9996"/>
              <a:gd name="connsiteY1" fmla="*/ 9963 h 9986"/>
              <a:gd name="connsiteX2" fmla="*/ 9996 w 9996"/>
              <a:gd name="connsiteY2" fmla="*/ 9986 h 9986"/>
              <a:gd name="connsiteX3" fmla="*/ 9192 w 9996"/>
              <a:gd name="connsiteY3" fmla="*/ 0 h 9986"/>
              <a:gd name="connsiteX4" fmla="*/ 8467 w 9996"/>
              <a:gd name="connsiteY4" fmla="*/ 0 h 9986"/>
              <a:gd name="connsiteX0" fmla="*/ 8470 w 10000"/>
              <a:gd name="connsiteY0" fmla="*/ 205 h 10205"/>
              <a:gd name="connsiteX1" fmla="*/ 0 w 10000"/>
              <a:gd name="connsiteY1" fmla="*/ 10182 h 10205"/>
              <a:gd name="connsiteX2" fmla="*/ 10000 w 10000"/>
              <a:gd name="connsiteY2" fmla="*/ 10205 h 10205"/>
              <a:gd name="connsiteX3" fmla="*/ 9921 w 10000"/>
              <a:gd name="connsiteY3" fmla="*/ 0 h 10205"/>
              <a:gd name="connsiteX4" fmla="*/ 8470 w 10000"/>
              <a:gd name="connsiteY4" fmla="*/ 205 h 10205"/>
              <a:gd name="connsiteX0" fmla="*/ 8470 w 10000"/>
              <a:gd name="connsiteY0" fmla="*/ 205 h 10205"/>
              <a:gd name="connsiteX1" fmla="*/ 0 w 10000"/>
              <a:gd name="connsiteY1" fmla="*/ 10182 h 10205"/>
              <a:gd name="connsiteX2" fmla="*/ 10000 w 10000"/>
              <a:gd name="connsiteY2" fmla="*/ 10205 h 10205"/>
              <a:gd name="connsiteX3" fmla="*/ 9987 w 10000"/>
              <a:gd name="connsiteY3" fmla="*/ 0 h 10205"/>
              <a:gd name="connsiteX4" fmla="*/ 8470 w 10000"/>
              <a:gd name="connsiteY4" fmla="*/ 205 h 1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05">
                <a:moveTo>
                  <a:pt x="8470" y="205"/>
                </a:moveTo>
                <a:lnTo>
                  <a:pt x="0" y="10182"/>
                </a:lnTo>
                <a:lnTo>
                  <a:pt x="10000" y="10205"/>
                </a:lnTo>
                <a:cubicBezTo>
                  <a:pt x="9974" y="6803"/>
                  <a:pt x="10013" y="3402"/>
                  <a:pt x="9987" y="0"/>
                </a:cubicBezTo>
                <a:lnTo>
                  <a:pt x="8470" y="205"/>
                </a:lnTo>
              </a:path>
            </a:pathLst>
          </a:custGeom>
          <a:gradFill flip="none" rotWithShape="1">
            <a:gsLst>
              <a:gs pos="100000">
                <a:srgbClr val="CBF1F9"/>
              </a:gs>
              <a:gs pos="0">
                <a:schemeClr val="bg1"/>
              </a:gs>
            </a:gsLst>
            <a:lin ang="0" scaled="1"/>
            <a:tileRect/>
          </a:gradFill>
          <a:ln w="9525" cap="rnd">
            <a:no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 name="Rectangle 20"/>
          <p:cNvSpPr>
            <a:spLocks noChangeArrowheads="1"/>
          </p:cNvSpPr>
          <p:nvPr/>
        </p:nvSpPr>
        <p:spPr bwMode="auto">
          <a:xfrm>
            <a:off x="4350545" y="6720084"/>
            <a:ext cx="4214813" cy="416462"/>
          </a:xfrm>
          <a:prstGeom prst="rect">
            <a:avLst/>
          </a:prstGeom>
          <a:noFill/>
          <a:ln>
            <a:noFill/>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Oracle Sans" panose="020B0503020204020204" pitchFamily="34" charset="0"/>
                <a:cs typeface="Oracle Sans" panose="020B0503020204020204" pitchFamily="34" charset="0"/>
              </a:rPr>
              <a:t>Table name: </a:t>
            </a:r>
            <a:r>
              <a:rPr lang="en-US" altLang="en-US" dirty="0">
                <a:solidFill>
                  <a:schemeClr val="tx1">
                    <a:lumMod val="50000"/>
                  </a:schemeClr>
                </a:solidFill>
                <a:latin typeface="Courier New" panose="02070309020205020404" pitchFamily="49" charset="0"/>
                <a:cs typeface="Oracle Sans" panose="020B0503020204020204" pitchFamily="34" charset="0"/>
              </a:rPr>
              <a:t>EMPLOYEES</a:t>
            </a:r>
          </a:p>
        </p:txBody>
      </p:sp>
      <p:sp>
        <p:nvSpPr>
          <p:cNvPr id="26634" name="Freeform 21"/>
          <p:cNvSpPr>
            <a:spLocks/>
          </p:cNvSpPr>
          <p:nvPr/>
        </p:nvSpPr>
        <p:spPr bwMode="gray">
          <a:xfrm>
            <a:off x="9268130" y="5629737"/>
            <a:ext cx="5130030" cy="1683564"/>
          </a:xfrm>
          <a:custGeom>
            <a:avLst/>
            <a:gdLst>
              <a:gd name="T0" fmla="*/ 2147483647 w 2330"/>
              <a:gd name="T1" fmla="*/ 0 h 708"/>
              <a:gd name="T2" fmla="*/ 2147483647 w 2330"/>
              <a:gd name="T3" fmla="*/ 2147483647 h 708"/>
              <a:gd name="T4" fmla="*/ 0 w 2330"/>
              <a:gd name="T5" fmla="*/ 2147483647 h 708"/>
              <a:gd name="T6" fmla="*/ 2147483647 w 2330"/>
              <a:gd name="T7" fmla="*/ 0 h 708"/>
              <a:gd name="T8" fmla="*/ 2147483647 w 2330"/>
              <a:gd name="T9" fmla="*/ 0 h 708"/>
              <a:gd name="T10" fmla="*/ 0 60000 65536"/>
              <a:gd name="T11" fmla="*/ 0 60000 65536"/>
              <a:gd name="T12" fmla="*/ 0 60000 65536"/>
              <a:gd name="T13" fmla="*/ 0 60000 65536"/>
              <a:gd name="T14" fmla="*/ 0 60000 65536"/>
              <a:gd name="T15" fmla="*/ 0 w 2330"/>
              <a:gd name="T16" fmla="*/ 0 h 708"/>
              <a:gd name="T17" fmla="*/ 2330 w 2330"/>
              <a:gd name="T18" fmla="*/ 708 h 708"/>
              <a:gd name="connsiteX0" fmla="*/ 1051 w 10021"/>
              <a:gd name="connsiteY0" fmla="*/ 0 h 9986"/>
              <a:gd name="connsiteX1" fmla="*/ 10021 w 10021"/>
              <a:gd name="connsiteY1" fmla="*/ 9986 h 9986"/>
              <a:gd name="connsiteX2" fmla="*/ 25 w 10021"/>
              <a:gd name="connsiteY2" fmla="*/ 9986 h 9986"/>
              <a:gd name="connsiteX3" fmla="*/ 0 w 10021"/>
              <a:gd name="connsiteY3" fmla="*/ 100 h 9986"/>
              <a:gd name="connsiteX4" fmla="*/ 1051 w 10021"/>
              <a:gd name="connsiteY4" fmla="*/ 0 h 9986"/>
              <a:gd name="connsiteX0" fmla="*/ 1049 w 10000"/>
              <a:gd name="connsiteY0" fmla="*/ 0 h 10000"/>
              <a:gd name="connsiteX1" fmla="*/ 10000 w 10000"/>
              <a:gd name="connsiteY1" fmla="*/ 10000 h 10000"/>
              <a:gd name="connsiteX2" fmla="*/ 25 w 10000"/>
              <a:gd name="connsiteY2" fmla="*/ 10000 h 10000"/>
              <a:gd name="connsiteX3" fmla="*/ 0 w 10000"/>
              <a:gd name="connsiteY3" fmla="*/ 100 h 10000"/>
              <a:gd name="connsiteX4" fmla="*/ 1049 w 10000"/>
              <a:gd name="connsiteY4" fmla="*/ 0 h 10000"/>
              <a:gd name="connsiteX0" fmla="*/ 1025 w 9976"/>
              <a:gd name="connsiteY0" fmla="*/ 0 h 10000"/>
              <a:gd name="connsiteX1" fmla="*/ 9976 w 9976"/>
              <a:gd name="connsiteY1" fmla="*/ 10000 h 10000"/>
              <a:gd name="connsiteX2" fmla="*/ 1 w 9976"/>
              <a:gd name="connsiteY2" fmla="*/ 10000 h 10000"/>
              <a:gd name="connsiteX3" fmla="*/ 42 w 9976"/>
              <a:gd name="connsiteY3" fmla="*/ 100 h 10000"/>
              <a:gd name="connsiteX4" fmla="*/ 1025 w 997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6" h="10000">
                <a:moveTo>
                  <a:pt x="1025" y="0"/>
                </a:moveTo>
                <a:lnTo>
                  <a:pt x="9976" y="10000"/>
                </a:lnTo>
                <a:lnTo>
                  <a:pt x="1" y="10000"/>
                </a:lnTo>
                <a:cubicBezTo>
                  <a:pt x="-7" y="6700"/>
                  <a:pt x="50" y="3400"/>
                  <a:pt x="42" y="100"/>
                </a:cubicBezTo>
                <a:cubicBezTo>
                  <a:pt x="281" y="100"/>
                  <a:pt x="785" y="0"/>
                  <a:pt x="1025" y="0"/>
                </a:cubicBezTo>
              </a:path>
            </a:pathLst>
          </a:custGeom>
          <a:gradFill flip="none" rotWithShape="1">
            <a:gsLst>
              <a:gs pos="0">
                <a:srgbClr val="CBF1F9"/>
              </a:gs>
              <a:gs pos="100000">
                <a:schemeClr val="bg1"/>
              </a:gs>
            </a:gsLst>
            <a:lin ang="0" scaled="1"/>
            <a:tileRect/>
          </a:gradFill>
          <a:ln w="9525" cap="rnd">
            <a:no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 name="Rectangle 22"/>
          <p:cNvSpPr>
            <a:spLocks noChangeArrowheads="1"/>
          </p:cNvSpPr>
          <p:nvPr/>
        </p:nvSpPr>
        <p:spPr bwMode="auto">
          <a:xfrm>
            <a:off x="9404881" y="6720083"/>
            <a:ext cx="4805363" cy="550070"/>
          </a:xfrm>
          <a:prstGeom prst="rect">
            <a:avLst/>
          </a:prstGeom>
          <a:noFill/>
          <a:ln>
            <a:noFill/>
          </a:ln>
        </p:spPr>
        <p:txBody>
          <a:bodyPr wrap="none" lIns="138113" tIns="69057" rIns="138113" bIns="69057"/>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Oracle Sans" panose="020B0503020204020204" pitchFamily="34" charset="0"/>
                <a:cs typeface="Oracle Sans" panose="020B0503020204020204" pitchFamily="34" charset="0"/>
              </a:rPr>
              <a:t> Table name: </a:t>
            </a:r>
            <a:r>
              <a:rPr lang="en-US" altLang="en-US" dirty="0">
                <a:solidFill>
                  <a:schemeClr val="tx1">
                    <a:lumMod val="50000"/>
                  </a:schemeClr>
                </a:solidFill>
                <a:latin typeface="Courier New" panose="02070309020205020404" pitchFamily="49" charset="0"/>
                <a:cs typeface="Oracle Sans" panose="020B0503020204020204" pitchFamily="34" charset="0"/>
              </a:rPr>
              <a:t>DEPARTMENTS</a:t>
            </a:r>
          </a:p>
        </p:txBody>
      </p:sp>
      <p:sp>
        <p:nvSpPr>
          <p:cNvPr id="26636" name="Text Box 23"/>
          <p:cNvSpPr txBox="1">
            <a:spLocks noChangeArrowheads="1"/>
          </p:cNvSpPr>
          <p:nvPr/>
        </p:nvSpPr>
        <p:spPr bwMode="auto">
          <a:xfrm>
            <a:off x="3786188" y="8177673"/>
            <a:ext cx="550068" cy="592470"/>
          </a:xfrm>
          <a:prstGeom prst="rect">
            <a:avLst/>
          </a:prstGeom>
          <a:noFill/>
          <a:ln w="25400">
            <a:noFill/>
            <a:miter lim="800000"/>
            <a:headEnd type="none" w="sm" len="sm"/>
            <a:tailEnd type="none" w="med" len="lg"/>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buClr>
                <a:srgbClr val="000000"/>
              </a:buClr>
            </a:pPr>
            <a:r>
              <a:rPr lang="en-US" altLang="en-US" sz="3600" dirty="0">
                <a:latin typeface="Oracle Sans" panose="020B0503020204020204" pitchFamily="34" charset="0"/>
                <a:cs typeface="Oracle Sans" panose="020B0503020204020204" pitchFamily="34" charset="0"/>
              </a:rPr>
              <a:t>…</a:t>
            </a:r>
          </a:p>
        </p:txBody>
      </p:sp>
      <p:sp>
        <p:nvSpPr>
          <p:cNvPr id="26637" name="Text Box 24"/>
          <p:cNvSpPr txBox="1">
            <a:spLocks noChangeArrowheads="1"/>
          </p:cNvSpPr>
          <p:nvPr/>
        </p:nvSpPr>
        <p:spPr bwMode="auto">
          <a:xfrm>
            <a:off x="9174956" y="8208630"/>
            <a:ext cx="550070" cy="592470"/>
          </a:xfrm>
          <a:prstGeom prst="rect">
            <a:avLst/>
          </a:prstGeom>
          <a:noFill/>
          <a:ln w="25400">
            <a:noFill/>
            <a:miter lim="800000"/>
            <a:headEnd type="none" w="sm" len="sm"/>
            <a:tailEnd type="none" w="med" len="lg"/>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buClr>
                <a:srgbClr val="000000"/>
              </a:buClr>
            </a:pPr>
            <a:r>
              <a:rPr lang="en-US" altLang="en-US" sz="3600" dirty="0">
                <a:latin typeface="Oracle Sans" panose="020B0503020204020204" pitchFamily="34" charset="0"/>
                <a:cs typeface="Oracle Sans" panose="020B0503020204020204" pitchFamily="34" charset="0"/>
              </a:rPr>
              <a:t>…</a:t>
            </a:r>
          </a:p>
        </p:txBody>
      </p:sp>
      <p:pic>
        <p:nvPicPr>
          <p:cNvPr id="26638" name="Picture 31" descr="C:\salome_official\projects\11gR2\screenshots\intro_s19_a.gif"/>
          <p:cNvPicPr>
            <a:picLocks noChangeAspect="1" noChangeArrowheads="1"/>
          </p:cNvPicPr>
          <p:nvPr/>
        </p:nvPicPr>
        <p:blipFill>
          <a:blip r:embed="rId4" cstate="print"/>
          <a:srcRect/>
          <a:stretch>
            <a:fillRect/>
          </a:stretch>
        </p:blipFill>
        <p:spPr bwMode="auto">
          <a:xfrm>
            <a:off x="3900488" y="7279943"/>
            <a:ext cx="5114925" cy="1166813"/>
          </a:xfrm>
          <a:prstGeom prst="rect">
            <a:avLst/>
          </a:prstGeom>
          <a:noFill/>
          <a:ln w="12700">
            <a:solidFill>
              <a:schemeClr val="tx1"/>
            </a:solidFill>
            <a:miter lim="800000"/>
            <a:headEnd/>
            <a:tailEnd/>
          </a:ln>
        </p:spPr>
      </p:pic>
      <p:pic>
        <p:nvPicPr>
          <p:cNvPr id="26639" name="Picture 32" descr="C:\salome_official\projects\11gR2\screenshots\intro_s19_b.gif"/>
          <p:cNvPicPr>
            <a:picLocks noChangeAspect="1" noChangeArrowheads="1"/>
          </p:cNvPicPr>
          <p:nvPr/>
        </p:nvPicPr>
        <p:blipFill>
          <a:blip r:embed="rId5" cstate="print"/>
          <a:srcRect/>
          <a:stretch>
            <a:fillRect/>
          </a:stretch>
        </p:blipFill>
        <p:spPr bwMode="auto">
          <a:xfrm>
            <a:off x="9242956" y="7275707"/>
            <a:ext cx="5129213" cy="1183482"/>
          </a:xfrm>
          <a:prstGeom prst="rect">
            <a:avLst/>
          </a:prstGeom>
          <a:noFill/>
          <a:ln w="12700">
            <a:solidFill>
              <a:schemeClr val="tx1"/>
            </a:solidFill>
            <a:miter lim="800000"/>
            <a:headEnd/>
            <a:tailEnd/>
          </a:ln>
        </p:spPr>
      </p:pic>
      <p:pic>
        <p:nvPicPr>
          <p:cNvPr id="28" name="Picture 27" descr="database.png"/>
          <p:cNvPicPr>
            <a:picLocks noChangeAspect="1"/>
          </p:cNvPicPr>
          <p:nvPr/>
        </p:nvPicPr>
        <p:blipFill>
          <a:blip r:embed="rId6" cstate="print"/>
          <a:stretch>
            <a:fillRect/>
          </a:stretch>
        </p:blipFill>
        <p:spPr>
          <a:xfrm>
            <a:off x="8158163" y="4076870"/>
            <a:ext cx="1714500" cy="2316891"/>
          </a:xfrm>
          <a:prstGeom prst="rect">
            <a:avLst/>
          </a:prstGeom>
        </p:spPr>
      </p:pic>
      <p:pic>
        <p:nvPicPr>
          <p:cNvPr id="29" name="Picture 28" descr="cnt234074.gif"/>
          <p:cNvPicPr>
            <a:picLocks noChangeAspect="1"/>
          </p:cNvPicPr>
          <p:nvPr/>
        </p:nvPicPr>
        <p:blipFill>
          <a:blip r:embed="rId7" cstate="print"/>
          <a:stretch>
            <a:fillRect/>
          </a:stretch>
        </p:blipFill>
        <p:spPr>
          <a:xfrm>
            <a:off x="8443913" y="4705496"/>
            <a:ext cx="1143000" cy="1539090"/>
          </a:xfrm>
          <a:prstGeom prst="rect">
            <a:avLst/>
          </a:prstGeom>
        </p:spPr>
      </p:pic>
      <p:sp>
        <p:nvSpPr>
          <p:cNvPr id="2" name="Rectangle 8"/>
          <p:cNvSpPr>
            <a:spLocks noChangeArrowheads="1"/>
          </p:cNvSpPr>
          <p:nvPr/>
        </p:nvSpPr>
        <p:spPr bwMode="auto">
          <a:xfrm>
            <a:off x="7772400" y="3422316"/>
            <a:ext cx="2486025" cy="416462"/>
          </a:xfrm>
          <a:prstGeom prst="rect">
            <a:avLst/>
          </a:prstGeom>
          <a:noFill/>
          <a:ln>
            <a:noFill/>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chemeClr val="tx1">
                    <a:lumMod val="50000"/>
                  </a:schemeClr>
                </a:solidFill>
                <a:latin typeface="+mn-lt"/>
                <a:cs typeface="Oracle Sans" panose="020B0503020204020204" pitchFamily="34" charset="0"/>
              </a:rPr>
              <a:t>Oracle server</a:t>
            </a:r>
          </a:p>
        </p:txBody>
      </p:sp>
    </p:spTree>
    <p:custDataLst>
      <p:tags r:id="rId1"/>
    </p:custDataLst>
    <p:extLst>
      <p:ext uri="{BB962C8B-B14F-4D97-AF65-F5344CB8AC3E}">
        <p14:creationId xmlns:p14="http://schemas.microsoft.com/office/powerpoint/2010/main" val="420049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30"/>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Lesson Agenda</a:t>
            </a:r>
          </a:p>
        </p:txBody>
      </p:sp>
      <p:sp>
        <p:nvSpPr>
          <p:cNvPr id="7171" name="Rectangle 1031"/>
          <p:cNvSpPr>
            <a:spLocks noGrp="1" noChangeArrowheads="1"/>
          </p:cNvSpPr>
          <p:nvPr>
            <p:ph idx="1"/>
          </p:nvPr>
        </p:nvSpPr>
        <p:spPr>
          <a:xfrm>
            <a:off x="933451" y="2272710"/>
            <a:ext cx="16421100" cy="3301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Course objectives, roadmap, and appendixes used in the course</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Oracle Database 19c and related products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relational database management concepts and terminologies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Human Resource (HR) Schema and the tables used in the course </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Introduction to SQL and its development environments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Oracle Database 19c SQL Documentation and Additional Resources</a:t>
            </a:r>
          </a:p>
        </p:txBody>
      </p:sp>
      <p:grpSp>
        <p:nvGrpSpPr>
          <p:cNvPr id="4" name="Group 3"/>
          <p:cNvGrpSpPr/>
          <p:nvPr/>
        </p:nvGrpSpPr>
        <p:grpSpPr>
          <a:xfrm>
            <a:off x="12458701" y="6515101"/>
            <a:ext cx="5829299" cy="2500313"/>
            <a:chOff x="5410200" y="4297363"/>
            <a:chExt cx="3711575" cy="1666875"/>
          </a:xfrm>
        </p:grpSpPr>
        <p:sp>
          <p:nvSpPr>
            <p:cNvPr id="5" name="Rectangle 4"/>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255115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Data Models</a:t>
            </a:r>
          </a:p>
        </p:txBody>
      </p:sp>
      <p:sp>
        <p:nvSpPr>
          <p:cNvPr id="27656" name="Rectangle 7"/>
          <p:cNvSpPr>
            <a:spLocks noChangeArrowheads="1"/>
          </p:cNvSpPr>
          <p:nvPr/>
        </p:nvSpPr>
        <p:spPr bwMode="auto">
          <a:xfrm>
            <a:off x="4726147" y="2081562"/>
            <a:ext cx="2810591" cy="693461"/>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Oracle Sans" panose="020B0503020204020204" pitchFamily="34" charset="0"/>
                <a:cs typeface="Oracle Sans" panose="020B0503020204020204" pitchFamily="34" charset="0"/>
              </a:rPr>
              <a:t>Model of system</a:t>
            </a:r>
            <a:br>
              <a:rPr lang="en-US" altLang="en-US" dirty="0">
                <a:solidFill>
                  <a:srgbClr val="000000"/>
                </a:solidFill>
                <a:latin typeface="Oracle Sans" panose="020B0503020204020204" pitchFamily="34" charset="0"/>
                <a:cs typeface="Oracle Sans" panose="020B0503020204020204" pitchFamily="34" charset="0"/>
              </a:rPr>
            </a:br>
            <a:r>
              <a:rPr lang="en-US" altLang="en-US" dirty="0">
                <a:solidFill>
                  <a:srgbClr val="000000"/>
                </a:solidFill>
                <a:latin typeface="Oracle Sans" panose="020B0503020204020204" pitchFamily="34" charset="0"/>
                <a:cs typeface="Oracle Sans" panose="020B0503020204020204" pitchFamily="34" charset="0"/>
              </a:rPr>
              <a:t>in client’s mind</a:t>
            </a:r>
          </a:p>
        </p:txBody>
      </p:sp>
      <p:sp>
        <p:nvSpPr>
          <p:cNvPr id="27662" name="Rectangle 13"/>
          <p:cNvSpPr>
            <a:spLocks noChangeArrowheads="1"/>
          </p:cNvSpPr>
          <p:nvPr/>
        </p:nvSpPr>
        <p:spPr bwMode="auto">
          <a:xfrm>
            <a:off x="15086273" y="8842527"/>
            <a:ext cx="1625246" cy="693461"/>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Oracle Sans" panose="020B0503020204020204" pitchFamily="34" charset="0"/>
                <a:cs typeface="Oracle Sans" panose="020B0503020204020204" pitchFamily="34" charset="0"/>
              </a:rPr>
              <a:t>Tables on disk</a:t>
            </a:r>
          </a:p>
        </p:txBody>
      </p:sp>
      <p:sp>
        <p:nvSpPr>
          <p:cNvPr id="27667" name="Rectangle 18"/>
          <p:cNvSpPr>
            <a:spLocks noChangeArrowheads="1"/>
          </p:cNvSpPr>
          <p:nvPr/>
        </p:nvSpPr>
        <p:spPr bwMode="auto">
          <a:xfrm>
            <a:off x="15249680" y="5981705"/>
            <a:ext cx="1298433" cy="582661"/>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nSpc>
                <a:spcPct val="80000"/>
              </a:lnSpc>
            </a:pPr>
            <a:r>
              <a:rPr lang="en-US" altLang="en-US" dirty="0">
                <a:solidFill>
                  <a:srgbClr val="000000"/>
                </a:solidFill>
                <a:latin typeface="Oracle Sans" panose="020B0503020204020204" pitchFamily="34" charset="0"/>
                <a:cs typeface="Oracle Sans" panose="020B0503020204020204" pitchFamily="34" charset="0"/>
              </a:rPr>
              <a:t>Oracle</a:t>
            </a:r>
          </a:p>
          <a:p>
            <a:pPr>
              <a:lnSpc>
                <a:spcPct val="80000"/>
              </a:lnSpc>
            </a:pPr>
            <a:r>
              <a:rPr lang="en-US" altLang="en-US" dirty="0">
                <a:solidFill>
                  <a:srgbClr val="000000"/>
                </a:solidFill>
                <a:latin typeface="Oracle Sans" panose="020B0503020204020204" pitchFamily="34" charset="0"/>
                <a:cs typeface="Oracle Sans" panose="020B0503020204020204" pitchFamily="34" charset="0"/>
              </a:rPr>
              <a:t>server</a:t>
            </a:r>
          </a:p>
        </p:txBody>
      </p:sp>
      <p:grpSp>
        <p:nvGrpSpPr>
          <p:cNvPr id="13" name="Group 12"/>
          <p:cNvGrpSpPr/>
          <p:nvPr/>
        </p:nvGrpSpPr>
        <p:grpSpPr>
          <a:xfrm>
            <a:off x="15190425" y="6785964"/>
            <a:ext cx="1416942" cy="1914786"/>
            <a:chOff x="10187879" y="4226119"/>
            <a:chExt cx="944628" cy="1276524"/>
          </a:xfrm>
        </p:grpSpPr>
        <p:pic>
          <p:nvPicPr>
            <p:cNvPr id="54" name="Picture 53" descr="database.png"/>
            <p:cNvPicPr>
              <a:picLocks noChangeAspect="1"/>
            </p:cNvPicPr>
            <p:nvPr/>
          </p:nvPicPr>
          <p:blipFill>
            <a:blip r:embed="rId4" cstate="print"/>
            <a:stretch>
              <a:fillRect/>
            </a:stretch>
          </p:blipFill>
          <p:spPr>
            <a:xfrm>
              <a:off x="10187879" y="4226119"/>
              <a:ext cx="944628" cy="1276524"/>
            </a:xfrm>
            <a:prstGeom prst="rect">
              <a:avLst/>
            </a:prstGeom>
          </p:spPr>
        </p:pic>
        <p:pic>
          <p:nvPicPr>
            <p:cNvPr id="55" name="Picture 54" descr="cnt234074.gif"/>
            <p:cNvPicPr>
              <a:picLocks noChangeAspect="1"/>
            </p:cNvPicPr>
            <p:nvPr/>
          </p:nvPicPr>
          <p:blipFill>
            <a:blip r:embed="rId5" cstate="print"/>
            <a:stretch>
              <a:fillRect/>
            </a:stretch>
          </p:blipFill>
          <p:spPr>
            <a:xfrm>
              <a:off x="10399965" y="4719663"/>
              <a:ext cx="520456" cy="700814"/>
            </a:xfrm>
            <a:prstGeom prst="rect">
              <a:avLst/>
            </a:prstGeom>
          </p:spPr>
        </p:pic>
      </p:grpSp>
      <p:grpSp>
        <p:nvGrpSpPr>
          <p:cNvPr id="10" name="Group 9"/>
          <p:cNvGrpSpPr/>
          <p:nvPr/>
        </p:nvGrpSpPr>
        <p:grpSpPr>
          <a:xfrm>
            <a:off x="1576484" y="2092355"/>
            <a:ext cx="3154686" cy="5362205"/>
            <a:chOff x="339081" y="985446"/>
            <a:chExt cx="2103124" cy="3574803"/>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890322">
              <a:off x="339081" y="985446"/>
              <a:ext cx="2103124" cy="1965964"/>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092" y="2847320"/>
              <a:ext cx="1073100" cy="1712929"/>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758" y="1296874"/>
              <a:ext cx="691770" cy="938326"/>
            </a:xfrm>
            <a:prstGeom prst="rect">
              <a:avLst/>
            </a:prstGeom>
          </p:spPr>
        </p:pic>
      </p:gr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15381">
            <a:off x="4988324" y="3089538"/>
            <a:ext cx="2066549" cy="1220727"/>
          </a:xfrm>
          <a:prstGeom prst="rect">
            <a:avLst/>
          </a:prstGeom>
        </p:spPr>
      </p:pic>
      <p:grpSp>
        <p:nvGrpSpPr>
          <p:cNvPr id="12" name="Group 11"/>
          <p:cNvGrpSpPr/>
          <p:nvPr/>
        </p:nvGrpSpPr>
        <p:grpSpPr>
          <a:xfrm>
            <a:off x="9913161" y="5455433"/>
            <a:ext cx="3076962" cy="1806924"/>
            <a:chOff x="6619643" y="3403054"/>
            <a:chExt cx="2051308" cy="1204616"/>
          </a:xfrm>
        </p:grpSpPr>
        <p:sp>
          <p:nvSpPr>
            <p:cNvPr id="27676" name="Rectangle 51"/>
            <p:cNvSpPr>
              <a:spLocks noChangeArrowheads="1"/>
            </p:cNvSpPr>
            <p:nvPr/>
          </p:nvSpPr>
          <p:spPr bwMode="auto">
            <a:xfrm>
              <a:off x="6733469" y="4182296"/>
              <a:ext cx="1823657" cy="425374"/>
            </a:xfrm>
            <a:prstGeom prst="rect">
              <a:avLst/>
            </a:prstGeom>
            <a:noFill/>
            <a:ln w="9525">
              <a:noFill/>
              <a:miter lim="800000"/>
              <a:headEnd/>
              <a:tailEnd/>
            </a:ln>
          </p:spPr>
          <p:txBody>
            <a:bodyPr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90000"/>
                </a:lnSpc>
              </a:pPr>
              <a:r>
                <a:rPr lang="en-US" altLang="en-US" dirty="0">
                  <a:solidFill>
                    <a:srgbClr val="000000"/>
                  </a:solidFill>
                  <a:latin typeface="Oracle Sans" panose="020B0503020204020204" pitchFamily="34" charset="0"/>
                  <a:cs typeface="Oracle Sans" panose="020B0503020204020204" pitchFamily="34" charset="0"/>
                </a:rPr>
                <a:t>Table model</a:t>
              </a:r>
              <a:br>
                <a:rPr lang="en-US" altLang="en-US" dirty="0">
                  <a:solidFill>
                    <a:srgbClr val="000000"/>
                  </a:solidFill>
                  <a:latin typeface="Oracle Sans" panose="020B0503020204020204" pitchFamily="34" charset="0"/>
                  <a:cs typeface="Oracle Sans" panose="020B0503020204020204" pitchFamily="34" charset="0"/>
                </a:rPr>
              </a:br>
              <a:r>
                <a:rPr lang="en-US" altLang="en-US" dirty="0">
                  <a:solidFill>
                    <a:srgbClr val="000000"/>
                  </a:solidFill>
                  <a:latin typeface="Oracle Sans" panose="020B0503020204020204" pitchFamily="34" charset="0"/>
                  <a:cs typeface="Oracle Sans" panose="020B0503020204020204" pitchFamily="34" charset="0"/>
                </a:rPr>
                <a:t>of entity model</a:t>
              </a:r>
            </a:p>
          </p:txBody>
        </p:sp>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9643" y="3403054"/>
              <a:ext cx="2051308" cy="701041"/>
            </a:xfrm>
            <a:prstGeom prst="rect">
              <a:avLst/>
            </a:prstGeom>
          </p:spPr>
        </p:pic>
      </p:grpSp>
      <p:grpSp>
        <p:nvGrpSpPr>
          <p:cNvPr id="11" name="Group 10"/>
          <p:cNvGrpSpPr/>
          <p:nvPr/>
        </p:nvGrpSpPr>
        <p:grpSpPr>
          <a:xfrm>
            <a:off x="5973509" y="4078979"/>
            <a:ext cx="3122682" cy="1821948"/>
            <a:chOff x="3822483" y="2396627"/>
            <a:chExt cx="2081788" cy="1214632"/>
          </a:xfrm>
        </p:grpSpPr>
        <p:sp>
          <p:nvSpPr>
            <p:cNvPr id="27661" name="Rectangle 12"/>
            <p:cNvSpPr>
              <a:spLocks noChangeArrowheads="1"/>
            </p:cNvSpPr>
            <p:nvPr/>
          </p:nvSpPr>
          <p:spPr bwMode="auto">
            <a:xfrm>
              <a:off x="3951549" y="3148952"/>
              <a:ext cx="1823657" cy="462307"/>
            </a:xfrm>
            <a:prstGeom prst="rect">
              <a:avLst/>
            </a:prstGeom>
            <a:noFill/>
            <a:ln w="9525">
              <a:noFill/>
              <a:miter lim="800000"/>
              <a:headEnd/>
              <a:tailEnd/>
            </a:ln>
          </p:spPr>
          <p:txBody>
            <a:bodyPr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Oracle Sans" panose="020B0503020204020204" pitchFamily="34" charset="0"/>
                  <a:cs typeface="Oracle Sans" panose="020B0503020204020204" pitchFamily="34" charset="0"/>
                </a:rPr>
                <a:t>Entity model of</a:t>
              </a:r>
              <a:br>
                <a:rPr lang="en-US" altLang="en-US" dirty="0">
                  <a:solidFill>
                    <a:srgbClr val="000000"/>
                  </a:solidFill>
                  <a:latin typeface="Oracle Sans" panose="020B0503020204020204" pitchFamily="34" charset="0"/>
                  <a:cs typeface="Oracle Sans" panose="020B0503020204020204" pitchFamily="34" charset="0"/>
                </a:rPr>
              </a:br>
              <a:r>
                <a:rPr lang="en-US" altLang="en-US" dirty="0">
                  <a:solidFill>
                    <a:srgbClr val="000000"/>
                  </a:solidFill>
                  <a:latin typeface="Oracle Sans" panose="020B0503020204020204" pitchFamily="34" charset="0"/>
                  <a:cs typeface="Oracle Sans" panose="020B0503020204020204" pitchFamily="34" charset="0"/>
                </a:rPr>
                <a:t>client’s model</a:t>
              </a:r>
            </a:p>
          </p:txBody>
        </p:sp>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2483" y="2396627"/>
              <a:ext cx="2081788" cy="737618"/>
            </a:xfrm>
            <a:prstGeom prst="rect">
              <a:avLst/>
            </a:prstGeom>
          </p:spPr>
        </p:pic>
      </p:grpSp>
      <p:pic>
        <p:nvPicPr>
          <p:cNvPr id="51" name="Picture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15381">
            <a:off x="9219002" y="4424830"/>
            <a:ext cx="2066549" cy="1220727"/>
          </a:xfrm>
          <a:prstGeom prst="rect">
            <a:avLst/>
          </a:prstGeom>
        </p:spPr>
      </p:pic>
      <p:pic>
        <p:nvPicPr>
          <p:cNvPr id="52" name="Picture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715381">
            <a:off x="13156217" y="5896633"/>
            <a:ext cx="2066549" cy="1220727"/>
          </a:xfrm>
          <a:prstGeom prst="rect">
            <a:avLst/>
          </a:prstGeom>
        </p:spPr>
      </p:pic>
      <p:pic>
        <p:nvPicPr>
          <p:cNvPr id="59" name="Picture 58" descr="Ribbon.png"/>
          <p:cNvPicPr>
            <a:picLocks noChangeAspect="1"/>
          </p:cNvPicPr>
          <p:nvPr/>
        </p:nvPicPr>
        <p:blipFill>
          <a:blip r:embed="rId12" cstate="print"/>
          <a:srcRect/>
          <a:stretch>
            <a:fillRect/>
          </a:stretch>
        </p:blipFill>
        <p:spPr bwMode="auto">
          <a:xfrm>
            <a:off x="16914377" y="-50799"/>
            <a:ext cx="1104612" cy="180975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67623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656"/>
                                        </p:tgtEl>
                                        <p:attrNameLst>
                                          <p:attrName>style.visibility</p:attrName>
                                        </p:attrNameLst>
                                      </p:cBhvr>
                                      <p:to>
                                        <p:strVal val="visible"/>
                                      </p:to>
                                    </p:set>
                                    <p:animEffect transition="in" filter="fade">
                                      <p:cBhvr>
                                        <p:cTn id="11" dur="500"/>
                                        <p:tgtEl>
                                          <p:spTgt spid="276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left)">
                                      <p:cBhvr>
                                        <p:cTn id="34" dur="500"/>
                                        <p:tgtEl>
                                          <p:spTgt spid="5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667"/>
                                        </p:tgtEl>
                                        <p:attrNameLst>
                                          <p:attrName>style.visibility</p:attrName>
                                        </p:attrNameLst>
                                      </p:cBhvr>
                                      <p:to>
                                        <p:strVal val="visible"/>
                                      </p:to>
                                    </p:set>
                                    <p:animEffect transition="in" filter="fade">
                                      <p:cBhvr>
                                        <p:cTn id="41" dur="500"/>
                                        <p:tgtEl>
                                          <p:spTgt spid="2766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662"/>
                                        </p:tgtEl>
                                        <p:attrNameLst>
                                          <p:attrName>style.visibility</p:attrName>
                                        </p:attrNameLst>
                                      </p:cBhvr>
                                      <p:to>
                                        <p:strVal val="visible"/>
                                      </p:to>
                                    </p:set>
                                    <p:animEffect transition="in" filter="fade">
                                      <p:cBhvr>
                                        <p:cTn id="44" dur="500"/>
                                        <p:tgtEl>
                                          <p:spTgt spid="27662"/>
                                        </p:tgtEl>
                                      </p:cBhvr>
                                    </p:animEffect>
                                  </p:childTnLst>
                                </p:cTn>
                              </p:par>
                            </p:childTnLst>
                          </p:cTn>
                        </p:par>
                        <p:par>
                          <p:cTn id="45" fill="hold">
                            <p:stCondLst>
                              <p:cond delay="1000"/>
                            </p:stCondLst>
                            <p:childTnLst>
                              <p:par>
                                <p:cTn id="46" presetID="2" presetClass="exit" presetSubtype="1" fill="hold" nodeType="afterEffect">
                                  <p:stCondLst>
                                    <p:cond delay="0"/>
                                  </p:stCondLst>
                                  <p:childTnLst>
                                    <p:anim calcmode="lin" valueType="num">
                                      <p:cBhvr additive="base">
                                        <p:cTn id="47" dur="500"/>
                                        <p:tgtEl>
                                          <p:spTgt spid="59"/>
                                        </p:tgtEl>
                                        <p:attrNameLst>
                                          <p:attrName>ppt_x</p:attrName>
                                        </p:attrNameLst>
                                      </p:cBhvr>
                                      <p:tavLst>
                                        <p:tav tm="0">
                                          <p:val>
                                            <p:strVal val="ppt_x"/>
                                          </p:val>
                                        </p:tav>
                                        <p:tav tm="100000">
                                          <p:val>
                                            <p:strVal val="ppt_x"/>
                                          </p:val>
                                        </p:tav>
                                      </p:tavLst>
                                    </p:anim>
                                    <p:anim calcmode="lin" valueType="num">
                                      <p:cBhvr additive="base">
                                        <p:cTn id="48" dur="500"/>
                                        <p:tgtEl>
                                          <p:spTgt spid="59"/>
                                        </p:tgtEl>
                                        <p:attrNameLst>
                                          <p:attrName>ppt_y</p:attrName>
                                        </p:attrNameLst>
                                      </p:cBhvr>
                                      <p:tavLst>
                                        <p:tav tm="0">
                                          <p:val>
                                            <p:strVal val="ppt_y"/>
                                          </p:val>
                                        </p:tav>
                                        <p:tav tm="100000">
                                          <p:val>
                                            <p:strVal val="0-ppt_h/2"/>
                                          </p:val>
                                        </p:tav>
                                      </p:tavLst>
                                    </p:anim>
                                    <p:set>
                                      <p:cBhvr>
                                        <p:cTn id="49"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p:bldP spid="27662" grpId="0"/>
      <p:bldP spid="276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Entity Relationship Model</a:t>
            </a:r>
          </a:p>
        </p:txBody>
      </p:sp>
      <p:sp>
        <p:nvSpPr>
          <p:cNvPr id="28675" name="Rectangle 11"/>
          <p:cNvSpPr>
            <a:spLocks noGrp="1" noChangeArrowheads="1"/>
          </p:cNvSpPr>
          <p:nvPr>
            <p:ph idx="1"/>
          </p:nvPr>
        </p:nvSpPr>
        <p:spPr>
          <a:xfrm>
            <a:off x="933451" y="2272710"/>
            <a:ext cx="16421100" cy="427764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Create an entity relationship diagram from business specifications or narratives:</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Scenario:</a:t>
            </a:r>
          </a:p>
          <a:p>
            <a:pPr lvl="2"/>
            <a:r>
              <a:rPr lang="en-US" altLang="en-US" dirty="0">
                <a:latin typeface="Oracle Sans" panose="020B0503020204020204" pitchFamily="34" charset="0"/>
                <a:cs typeface="Oracle Sans" panose="020B0503020204020204" pitchFamily="34" charset="0"/>
              </a:rPr>
              <a:t>“. . . Assign one or more employees to a department. . .”</a:t>
            </a:r>
          </a:p>
          <a:p>
            <a:pPr lvl="2"/>
            <a:r>
              <a:rPr lang="en-US" altLang="en-US" dirty="0">
                <a:latin typeface="Oracle Sans" panose="020B0503020204020204" pitchFamily="34" charset="0"/>
                <a:cs typeface="Oracle Sans" panose="020B0503020204020204" pitchFamily="34" charset="0"/>
              </a:rPr>
              <a:t>“. . . Some departments do not yet have assigned employees. . .”</a:t>
            </a:r>
          </a:p>
        </p:txBody>
      </p:sp>
      <p:sp>
        <p:nvSpPr>
          <p:cNvPr id="28676" name="Line 3"/>
          <p:cNvSpPr>
            <a:spLocks noChangeShapeType="1"/>
          </p:cNvSpPr>
          <p:nvPr/>
        </p:nvSpPr>
        <p:spPr bwMode="auto">
          <a:xfrm flipH="1">
            <a:off x="7293770" y="3879503"/>
            <a:ext cx="3643313" cy="0"/>
          </a:xfrm>
          <a:prstGeom prst="line">
            <a:avLst/>
          </a:prstGeom>
          <a:noFill/>
          <a:ln w="28575">
            <a:solidFill>
              <a:schemeClr val="accent4"/>
            </a:solidFill>
            <a:prstDash val="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8677" name="Freeform 4"/>
          <p:cNvSpPr>
            <a:spLocks/>
          </p:cNvSpPr>
          <p:nvPr/>
        </p:nvSpPr>
        <p:spPr bwMode="auto">
          <a:xfrm>
            <a:off x="7546181" y="3350867"/>
            <a:ext cx="688182" cy="1221581"/>
          </a:xfrm>
          <a:custGeom>
            <a:avLst/>
            <a:gdLst>
              <a:gd name="T0" fmla="*/ 2147483647 w 289"/>
              <a:gd name="T1" fmla="*/ 0 h 513"/>
              <a:gd name="T2" fmla="*/ 2147483647 w 289"/>
              <a:gd name="T3" fmla="*/ 2147483647 h 513"/>
              <a:gd name="T4" fmla="*/ 0 w 289"/>
              <a:gd name="T5" fmla="*/ 2147483647 h 513"/>
              <a:gd name="T6" fmla="*/ 0 60000 65536"/>
              <a:gd name="T7" fmla="*/ 0 60000 65536"/>
              <a:gd name="T8" fmla="*/ 0 60000 65536"/>
              <a:gd name="T9" fmla="*/ 0 w 289"/>
              <a:gd name="T10" fmla="*/ 0 h 513"/>
              <a:gd name="T11" fmla="*/ 289 w 289"/>
              <a:gd name="T12" fmla="*/ 513 h 513"/>
            </a:gdLst>
            <a:ahLst/>
            <a:cxnLst>
              <a:cxn ang="T6">
                <a:pos x="T0" y="T1"/>
              </a:cxn>
              <a:cxn ang="T7">
                <a:pos x="T2" y="T3"/>
              </a:cxn>
              <a:cxn ang="T8">
                <a:pos x="T4" y="T5"/>
              </a:cxn>
            </a:cxnLst>
            <a:rect l="T9" t="T10" r="T11" b="T12"/>
            <a:pathLst>
              <a:path w="289" h="513">
                <a:moveTo>
                  <a:pt x="64" y="0"/>
                </a:moveTo>
                <a:lnTo>
                  <a:pt x="288" y="224"/>
                </a:lnTo>
                <a:lnTo>
                  <a:pt x="0" y="512"/>
                </a:lnTo>
              </a:path>
            </a:pathLst>
          </a:custGeom>
          <a:noFill/>
          <a:ln w="28575" cap="rnd" cmpd="sng">
            <a:solidFill>
              <a:schemeClr val="accent4"/>
            </a:solidFill>
            <a:prstDash val="solid"/>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8680" name="Rectangle 8"/>
          <p:cNvSpPr>
            <a:spLocks noChangeArrowheads="1"/>
          </p:cNvSpPr>
          <p:nvPr/>
        </p:nvSpPr>
        <p:spPr bwMode="auto">
          <a:xfrm>
            <a:off x="7979186" y="3238946"/>
            <a:ext cx="2048640"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mn-lt"/>
                <a:cs typeface="Oracle Sans" panose="020B0503020204020204" pitchFamily="34" charset="0"/>
              </a:rPr>
              <a:t>assigned to</a:t>
            </a:r>
          </a:p>
        </p:txBody>
      </p:sp>
      <p:sp>
        <p:nvSpPr>
          <p:cNvPr id="28681" name="Rectangle 9"/>
          <p:cNvSpPr>
            <a:spLocks noChangeArrowheads="1"/>
          </p:cNvSpPr>
          <p:nvPr/>
        </p:nvSpPr>
        <p:spPr bwMode="auto">
          <a:xfrm>
            <a:off x="7827168" y="4139060"/>
            <a:ext cx="3640932"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mn-lt"/>
                <a:cs typeface="Oracle Sans" panose="020B0503020204020204" pitchFamily="34" charset="0"/>
              </a:rPr>
              <a:t>composed of</a:t>
            </a:r>
          </a:p>
        </p:txBody>
      </p:sp>
      <p:sp>
        <p:nvSpPr>
          <p:cNvPr id="11" name="AutoShape 6"/>
          <p:cNvSpPr>
            <a:spLocks noChangeArrowheads="1"/>
          </p:cNvSpPr>
          <p:nvPr/>
        </p:nvSpPr>
        <p:spPr bwMode="blackWhite">
          <a:xfrm>
            <a:off x="4308344" y="2913509"/>
            <a:ext cx="3393281" cy="2045493"/>
          </a:xfrm>
          <a:prstGeom prst="roundRect">
            <a:avLst>
              <a:gd name="adj" fmla="val 12449"/>
            </a:avLst>
          </a:prstGeom>
          <a:gradFill flip="none" rotWithShape="1">
            <a:gsLst>
              <a:gs pos="36000">
                <a:srgbClr val="D6F6FE"/>
              </a:gs>
              <a:gs pos="0">
                <a:schemeClr val="bg1"/>
              </a:gs>
              <a:gs pos="87000">
                <a:srgbClr val="D6F6FE"/>
              </a:gs>
              <a:gs pos="100000">
                <a:schemeClr val="bg1"/>
              </a:gs>
            </a:gsLst>
            <a:lin ang="5400000" scaled="1"/>
            <a:tileRect/>
          </a:gradFill>
          <a:ln w="28575" cap="flat" cmpd="sng" algn="ctr">
            <a:solidFill>
              <a:srgbClr val="7CE4FC"/>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altLang="en-US" dirty="0">
              <a:latin typeface="Oracle Sans" panose="020B0503020204020204" pitchFamily="34" charset="0"/>
              <a:cs typeface="Oracle Sans" panose="020B0503020204020204" pitchFamily="34" charset="0"/>
            </a:endParaRPr>
          </a:p>
        </p:txBody>
      </p:sp>
      <p:sp>
        <p:nvSpPr>
          <p:cNvPr id="28678" name="AutoShape 6"/>
          <p:cNvSpPr>
            <a:spLocks noChangeArrowheads="1"/>
          </p:cNvSpPr>
          <p:nvPr/>
        </p:nvSpPr>
        <p:spPr bwMode="blackWhite">
          <a:xfrm>
            <a:off x="4305302" y="2903190"/>
            <a:ext cx="3393281" cy="2045493"/>
          </a:xfrm>
          <a:prstGeom prst="roundRect">
            <a:avLst>
              <a:gd name="adj" fmla="val 12449"/>
            </a:avLst>
          </a:prstGeom>
          <a:noFill/>
          <a:ln w="28575">
            <a:noFill/>
            <a:round/>
            <a:headEnd/>
            <a:tailEnd/>
          </a:ln>
        </p:spPr>
        <p:txBody>
          <a:bodyPr wrap="none" lIns="138113" tIns="69057" rIns="138113"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chemeClr val="tx1">
                    <a:lumMod val="50000"/>
                  </a:schemeClr>
                </a:solidFill>
                <a:latin typeface="Courier New" panose="02070309020205020404" pitchFamily="49" charset="0"/>
                <a:cs typeface="Oracle Sans" panose="020B0503020204020204" pitchFamily="34" charset="0"/>
              </a:rPr>
              <a:t>EMPLOYEE</a:t>
            </a:r>
            <a:endParaRPr lang="en-US" altLang="en-US" dirty="0">
              <a:solidFill>
                <a:schemeClr val="tx1">
                  <a:lumMod val="50000"/>
                </a:schemeClr>
              </a:solidFill>
              <a:latin typeface="Oracle Sans" panose="020B0503020204020204" pitchFamily="34" charset="0"/>
              <a:cs typeface="Oracle Sans" panose="020B0503020204020204" pitchFamily="34" charset="0"/>
            </a:endParaRPr>
          </a:p>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 	number</a:t>
            </a:r>
          </a:p>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	name</a:t>
            </a:r>
          </a:p>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o	job title</a:t>
            </a:r>
          </a:p>
        </p:txBody>
      </p:sp>
      <p:sp>
        <p:nvSpPr>
          <p:cNvPr id="12" name="AutoShape 7"/>
          <p:cNvSpPr>
            <a:spLocks noChangeArrowheads="1"/>
          </p:cNvSpPr>
          <p:nvPr/>
        </p:nvSpPr>
        <p:spPr bwMode="blackWhite">
          <a:xfrm>
            <a:off x="10774494" y="2913509"/>
            <a:ext cx="3202782" cy="2085975"/>
          </a:xfrm>
          <a:prstGeom prst="roundRect">
            <a:avLst>
              <a:gd name="adj" fmla="val 12449"/>
            </a:avLst>
          </a:prstGeom>
          <a:gradFill flip="none" rotWithShape="1">
            <a:gsLst>
              <a:gs pos="36000">
                <a:srgbClr val="D6F6FE"/>
              </a:gs>
              <a:gs pos="0">
                <a:schemeClr val="bg1"/>
              </a:gs>
              <a:gs pos="87000">
                <a:srgbClr val="D6F6FE"/>
              </a:gs>
              <a:gs pos="100000">
                <a:schemeClr val="bg1"/>
              </a:gs>
            </a:gsLst>
            <a:lin ang="5400000" scaled="1"/>
            <a:tileRect/>
          </a:gradFill>
          <a:ln w="28575" cap="flat" cmpd="sng" algn="ctr">
            <a:solidFill>
              <a:srgbClr val="7CE4FC"/>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altLang="en-US" dirty="0">
              <a:latin typeface="Oracle Sans" panose="020B0503020204020204" pitchFamily="34" charset="0"/>
              <a:cs typeface="Oracle Sans" panose="020B0503020204020204" pitchFamily="34" charset="0"/>
            </a:endParaRPr>
          </a:p>
        </p:txBody>
      </p:sp>
      <p:sp>
        <p:nvSpPr>
          <p:cNvPr id="28679" name="AutoShape 7"/>
          <p:cNvSpPr>
            <a:spLocks noChangeArrowheads="1"/>
          </p:cNvSpPr>
          <p:nvPr/>
        </p:nvSpPr>
        <p:spPr bwMode="blackWhite">
          <a:xfrm>
            <a:off x="10779918" y="2900808"/>
            <a:ext cx="3202782" cy="2085975"/>
          </a:xfrm>
          <a:prstGeom prst="roundRect">
            <a:avLst>
              <a:gd name="adj" fmla="val 12449"/>
            </a:avLst>
          </a:prstGeom>
          <a:noFill/>
          <a:ln w="28575">
            <a:noFill/>
            <a:round/>
            <a:headEnd/>
            <a:tailEnd/>
          </a:ln>
        </p:spPr>
        <p:txBody>
          <a:bodyPr wrap="none" lIns="138113" tIns="69057" rIns="138113"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chemeClr val="tx1">
                    <a:lumMod val="50000"/>
                  </a:schemeClr>
                </a:solidFill>
                <a:latin typeface="Courier New" panose="02070309020205020404" pitchFamily="49" charset="0"/>
                <a:cs typeface="Oracle Sans" panose="020B0503020204020204" pitchFamily="34" charset="0"/>
              </a:rPr>
              <a:t>DEPARTMENT</a:t>
            </a:r>
            <a:endParaRPr lang="en-US" altLang="en-US" dirty="0">
              <a:solidFill>
                <a:schemeClr val="tx1">
                  <a:lumMod val="50000"/>
                </a:schemeClr>
              </a:solidFill>
              <a:latin typeface="Oracle Sans" panose="020B0503020204020204" pitchFamily="34" charset="0"/>
              <a:cs typeface="Oracle Sans" panose="020B0503020204020204" pitchFamily="34" charset="0"/>
            </a:endParaRPr>
          </a:p>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 	number</a:t>
            </a:r>
          </a:p>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	name</a:t>
            </a:r>
          </a:p>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o	location</a:t>
            </a:r>
          </a:p>
        </p:txBody>
      </p:sp>
    </p:spTree>
    <p:custDataLst>
      <p:tags r:id="rId1"/>
    </p:custDataLst>
    <p:extLst>
      <p:ext uri="{BB962C8B-B14F-4D97-AF65-F5344CB8AC3E}">
        <p14:creationId xmlns:p14="http://schemas.microsoft.com/office/powerpoint/2010/main" val="10199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Diagonal Corner Rectangle 24"/>
          <p:cNvSpPr/>
          <p:nvPr/>
        </p:nvSpPr>
        <p:spPr bwMode="auto">
          <a:xfrm>
            <a:off x="7018047" y="8229253"/>
            <a:ext cx="4526280" cy="1371600"/>
          </a:xfrm>
          <a:prstGeom prst="round2DiagRect">
            <a:avLst/>
          </a:prstGeom>
          <a:gradFill flip="none" rotWithShape="1">
            <a:gsLst>
              <a:gs pos="36000">
                <a:srgbClr val="FFFFC1"/>
              </a:gs>
              <a:gs pos="0">
                <a:schemeClr val="bg1"/>
              </a:gs>
              <a:gs pos="87000">
                <a:srgbClr val="FFFFC1"/>
              </a:gs>
              <a:gs pos="100000">
                <a:schemeClr val="bg1"/>
              </a:gs>
            </a:gsLst>
            <a:lin ang="5400000" scaled="1"/>
            <a:tileRect/>
          </a:gradFill>
          <a:ln w="28575" cap="flat" cmpd="sng" algn="ctr">
            <a:solidFill>
              <a:srgbClr val="EFCC3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9700" name="Rectangle 19"/>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Entity Relationship Modeling Conventions</a:t>
            </a:r>
          </a:p>
        </p:txBody>
      </p:sp>
      <p:sp>
        <p:nvSpPr>
          <p:cNvPr id="41" name="Round Diagonal Corner Rectangle 40"/>
          <p:cNvSpPr/>
          <p:nvPr/>
        </p:nvSpPr>
        <p:spPr bwMode="auto">
          <a:xfrm>
            <a:off x="7018048" y="8236396"/>
            <a:ext cx="4526280" cy="1371600"/>
          </a:xfrm>
          <a:prstGeom prst="round2Diag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sz="2400" dirty="0">
                <a:solidFill>
                  <a:srgbClr val="000000"/>
                </a:solidFill>
                <a:latin typeface="Oracle Sans" panose="020B0503020204020204" pitchFamily="34" charset="0"/>
                <a:cs typeface="Oracle Sans" panose="020B0503020204020204" pitchFamily="34" charset="0"/>
              </a:rPr>
              <a:t>Unique Identifier (UID)</a:t>
            </a:r>
          </a:p>
          <a:p>
            <a:pPr marL="342900" indent="-171450">
              <a:buClr>
                <a:schemeClr val="accent1"/>
              </a:buClr>
              <a:buFont typeface="Arial" pitchFamily="34" charset="0"/>
              <a:buChar char="•"/>
            </a:pPr>
            <a:r>
              <a:rPr lang="en-US" altLang="en-US" sz="2100" dirty="0">
                <a:solidFill>
                  <a:srgbClr val="000000"/>
                </a:solidFill>
                <a:latin typeface="Oracle Sans" panose="020B0503020204020204" pitchFamily="34" charset="0"/>
                <a:cs typeface="Oracle Sans" panose="020B0503020204020204" pitchFamily="34" charset="0"/>
              </a:rPr>
              <a:t> Primary marked with “#”</a:t>
            </a:r>
          </a:p>
          <a:p>
            <a:pPr marL="342900" indent="-171450">
              <a:buClr>
                <a:schemeClr val="accent1"/>
              </a:buClr>
              <a:buFont typeface="Arial" pitchFamily="34" charset="0"/>
              <a:buChar char="•"/>
            </a:pPr>
            <a:r>
              <a:rPr lang="en-US" altLang="en-US" sz="2100" dirty="0">
                <a:solidFill>
                  <a:srgbClr val="000000"/>
                </a:solidFill>
                <a:latin typeface="Oracle Sans" panose="020B0503020204020204" pitchFamily="34" charset="0"/>
                <a:cs typeface="Oracle Sans" panose="020B0503020204020204" pitchFamily="34" charset="0"/>
              </a:rPr>
              <a:t> Secondary marked with “(#)”</a:t>
            </a:r>
          </a:p>
          <a:p>
            <a:pPr algn="ctr" defTabSz="342900">
              <a:spcBef>
                <a:spcPct val="20000"/>
              </a:spcBef>
              <a:buClr>
                <a:srgbClr val="FF0000"/>
              </a:buClr>
            </a:pPr>
            <a:endParaRPr lang="en-US" dirty="0">
              <a:solidFill>
                <a:srgbClr val="000000"/>
              </a:solidFill>
              <a:latin typeface="Oracle Sans" panose="020B0503020204020204" pitchFamily="34" charset="0"/>
              <a:cs typeface="Oracle Sans" panose="020B0503020204020204" pitchFamily="34" charset="0"/>
            </a:endParaRPr>
          </a:p>
        </p:txBody>
      </p:sp>
      <p:sp>
        <p:nvSpPr>
          <p:cNvPr id="29698" name="Line 2"/>
          <p:cNvSpPr>
            <a:spLocks noChangeShapeType="1"/>
          </p:cNvSpPr>
          <p:nvPr/>
        </p:nvSpPr>
        <p:spPr bwMode="auto">
          <a:xfrm flipH="1">
            <a:off x="7310440" y="6605241"/>
            <a:ext cx="3643313" cy="0"/>
          </a:xfrm>
          <a:prstGeom prst="line">
            <a:avLst/>
          </a:prstGeom>
          <a:noFill/>
          <a:ln w="28575">
            <a:solidFill>
              <a:schemeClr val="accent4"/>
            </a:solidFill>
            <a:prstDash val="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solidFill>
                <a:srgbClr val="000000"/>
              </a:solidFill>
              <a:latin typeface="Oracle Sans" panose="020B0503020204020204" pitchFamily="34" charset="0"/>
              <a:cs typeface="Oracle Sans" panose="020B0503020204020204" pitchFamily="34" charset="0"/>
            </a:endParaRPr>
          </a:p>
        </p:txBody>
      </p:sp>
      <p:sp>
        <p:nvSpPr>
          <p:cNvPr id="29699" name="Freeform 3"/>
          <p:cNvSpPr>
            <a:spLocks/>
          </p:cNvSpPr>
          <p:nvPr/>
        </p:nvSpPr>
        <p:spPr bwMode="auto">
          <a:xfrm>
            <a:off x="7571848" y="6090893"/>
            <a:ext cx="688181" cy="1221581"/>
          </a:xfrm>
          <a:custGeom>
            <a:avLst/>
            <a:gdLst>
              <a:gd name="T0" fmla="*/ 2147483647 w 289"/>
              <a:gd name="T1" fmla="*/ 0 h 513"/>
              <a:gd name="T2" fmla="*/ 2147483647 w 289"/>
              <a:gd name="T3" fmla="*/ 2147483647 h 513"/>
              <a:gd name="T4" fmla="*/ 0 w 289"/>
              <a:gd name="T5" fmla="*/ 2147483647 h 513"/>
              <a:gd name="T6" fmla="*/ 0 60000 65536"/>
              <a:gd name="T7" fmla="*/ 0 60000 65536"/>
              <a:gd name="T8" fmla="*/ 0 60000 65536"/>
              <a:gd name="T9" fmla="*/ 0 w 289"/>
              <a:gd name="T10" fmla="*/ 0 h 513"/>
              <a:gd name="T11" fmla="*/ 289 w 289"/>
              <a:gd name="T12" fmla="*/ 513 h 513"/>
            </a:gdLst>
            <a:ahLst/>
            <a:cxnLst>
              <a:cxn ang="T6">
                <a:pos x="T0" y="T1"/>
              </a:cxn>
              <a:cxn ang="T7">
                <a:pos x="T2" y="T3"/>
              </a:cxn>
              <a:cxn ang="T8">
                <a:pos x="T4" y="T5"/>
              </a:cxn>
            </a:cxnLst>
            <a:rect l="T9" t="T10" r="T11" b="T12"/>
            <a:pathLst>
              <a:path w="289" h="513">
                <a:moveTo>
                  <a:pt x="64" y="0"/>
                </a:moveTo>
                <a:lnTo>
                  <a:pt x="288" y="224"/>
                </a:lnTo>
                <a:lnTo>
                  <a:pt x="0" y="512"/>
                </a:lnTo>
              </a:path>
            </a:pathLst>
          </a:custGeom>
          <a:noFill/>
          <a:ln w="28575" cap="rnd" cmpd="sng">
            <a:solidFill>
              <a:schemeClr val="accent4"/>
            </a:solidFill>
            <a:prstDash val="solid"/>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solidFill>
                <a:srgbClr val="000000"/>
              </a:solidFill>
              <a:latin typeface="Oracle Sans" panose="020B0503020204020204" pitchFamily="34" charset="0"/>
              <a:cs typeface="Oracle Sans" panose="020B0503020204020204" pitchFamily="34" charset="0"/>
            </a:endParaRPr>
          </a:p>
        </p:txBody>
      </p:sp>
      <p:sp>
        <p:nvSpPr>
          <p:cNvPr id="29708" name="Rectangle 12"/>
          <p:cNvSpPr>
            <a:spLocks noChangeArrowheads="1"/>
          </p:cNvSpPr>
          <p:nvPr/>
        </p:nvSpPr>
        <p:spPr bwMode="auto">
          <a:xfrm>
            <a:off x="7995855" y="5928966"/>
            <a:ext cx="2048640"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mj-lt"/>
                <a:cs typeface="Oracle Sans" panose="020B0503020204020204" pitchFamily="34" charset="0"/>
              </a:rPr>
              <a:t>assigned to</a:t>
            </a:r>
          </a:p>
        </p:txBody>
      </p:sp>
      <p:sp>
        <p:nvSpPr>
          <p:cNvPr id="29709" name="Rectangle 13"/>
          <p:cNvSpPr>
            <a:spLocks noChangeArrowheads="1"/>
          </p:cNvSpPr>
          <p:nvPr/>
        </p:nvSpPr>
        <p:spPr bwMode="auto">
          <a:xfrm>
            <a:off x="7843840" y="6829078"/>
            <a:ext cx="3640931"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r>
              <a:rPr lang="en-US" altLang="en-US" dirty="0">
                <a:solidFill>
                  <a:srgbClr val="000000"/>
                </a:solidFill>
                <a:latin typeface="+mj-lt"/>
                <a:cs typeface="Oracle Sans" panose="020B0503020204020204" pitchFamily="34" charset="0"/>
              </a:rPr>
              <a:t>composed of</a:t>
            </a:r>
          </a:p>
        </p:txBody>
      </p:sp>
      <p:cxnSp>
        <p:nvCxnSpPr>
          <p:cNvPr id="63" name="Straight Arrow Connector 62"/>
          <p:cNvCxnSpPr>
            <a:cxnSpLocks/>
          </p:cNvCxnSpPr>
          <p:nvPr/>
        </p:nvCxnSpPr>
        <p:spPr bwMode="auto">
          <a:xfrm>
            <a:off x="6015435" y="4783460"/>
            <a:ext cx="3174" cy="730251"/>
          </a:xfrm>
          <a:prstGeom prst="straightConnector1">
            <a:avLst/>
          </a:prstGeom>
          <a:noFill/>
          <a:ln w="28575" cap="flat" cmpd="sng" algn="ctr">
            <a:solidFill>
              <a:schemeClr val="accent4"/>
            </a:solidFill>
            <a:prstDash val="solid"/>
            <a:round/>
            <a:headEnd type="none" w="sm" len="sm"/>
            <a:tailEnd type="triangle" w="lg" len="lg"/>
          </a:ln>
          <a:effectLst/>
        </p:spPr>
      </p:cxnSp>
      <p:cxnSp>
        <p:nvCxnSpPr>
          <p:cNvPr id="10" name="Elbow Connector 9"/>
          <p:cNvCxnSpPr>
            <a:cxnSpLocks/>
            <a:stCxn id="41" idx="2"/>
            <a:endCxn id="29703" idx="1"/>
          </p:cNvCxnSpPr>
          <p:nvPr/>
        </p:nvCxnSpPr>
        <p:spPr bwMode="auto">
          <a:xfrm rot="10800000">
            <a:off x="4321968" y="6573096"/>
            <a:ext cx="2696080" cy="2349100"/>
          </a:xfrm>
          <a:prstGeom prst="bentConnector3">
            <a:avLst>
              <a:gd name="adj1" fmla="val 108479"/>
            </a:avLst>
          </a:prstGeom>
          <a:noFill/>
          <a:ln w="28575" cap="flat" cmpd="sng" algn="ctr">
            <a:solidFill>
              <a:schemeClr val="accent4"/>
            </a:solidFill>
            <a:prstDash val="solid"/>
            <a:round/>
            <a:headEnd type="none" w="sm" len="sm"/>
            <a:tailEnd type="triangle" w="lg" len="lg"/>
          </a:ln>
          <a:effectLst/>
        </p:spPr>
      </p:cxnSp>
      <p:cxnSp>
        <p:nvCxnSpPr>
          <p:cNvPr id="12" name="Elbow Connector 11"/>
          <p:cNvCxnSpPr>
            <a:cxnSpLocks/>
            <a:stCxn id="41" idx="0"/>
            <a:endCxn id="29704" idx="3"/>
          </p:cNvCxnSpPr>
          <p:nvPr/>
        </p:nvCxnSpPr>
        <p:spPr bwMode="auto">
          <a:xfrm flipV="1">
            <a:off x="11544328" y="6590954"/>
            <a:ext cx="2421705" cy="2331242"/>
          </a:xfrm>
          <a:prstGeom prst="bentConnector3">
            <a:avLst>
              <a:gd name="adj1" fmla="val 109440"/>
            </a:avLst>
          </a:prstGeom>
          <a:noFill/>
          <a:ln w="28575" cap="flat" cmpd="sng" algn="ctr">
            <a:solidFill>
              <a:schemeClr val="accent4"/>
            </a:solidFill>
            <a:prstDash val="solid"/>
            <a:round/>
            <a:headEnd type="none" w="sm" len="sm"/>
            <a:tailEnd type="triangle" w="lg" len="lg"/>
          </a:ln>
          <a:effectLst/>
        </p:spPr>
      </p:cxnSp>
      <p:sp>
        <p:nvSpPr>
          <p:cNvPr id="22" name="AutoShape 7"/>
          <p:cNvSpPr>
            <a:spLocks noChangeArrowheads="1"/>
          </p:cNvSpPr>
          <p:nvPr/>
        </p:nvSpPr>
        <p:spPr bwMode="blackWhite">
          <a:xfrm>
            <a:off x="10763250" y="5530107"/>
            <a:ext cx="3202782" cy="2065736"/>
          </a:xfrm>
          <a:prstGeom prst="roundRect">
            <a:avLst>
              <a:gd name="adj" fmla="val 12449"/>
            </a:avLst>
          </a:prstGeom>
          <a:gradFill flip="none" rotWithShape="1">
            <a:gsLst>
              <a:gs pos="36000">
                <a:srgbClr val="D6F6FE"/>
              </a:gs>
              <a:gs pos="0">
                <a:schemeClr val="bg1"/>
              </a:gs>
              <a:gs pos="87000">
                <a:srgbClr val="D6F6FE"/>
              </a:gs>
              <a:gs pos="100000">
                <a:schemeClr val="bg1"/>
              </a:gs>
            </a:gsLst>
            <a:lin ang="5400000" scaled="1"/>
            <a:tileRect/>
          </a:gradFill>
          <a:ln w="28575" cap="flat" cmpd="sng" algn="ctr">
            <a:solidFill>
              <a:srgbClr val="7CE4FC"/>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altLang="en-US" dirty="0">
              <a:solidFill>
                <a:srgbClr val="000000"/>
              </a:solidFill>
              <a:latin typeface="Oracle Sans" panose="020B0503020204020204" pitchFamily="34" charset="0"/>
              <a:cs typeface="Oracle Sans" panose="020B0503020204020204" pitchFamily="34" charset="0"/>
            </a:endParaRPr>
          </a:p>
        </p:txBody>
      </p:sp>
      <p:sp>
        <p:nvSpPr>
          <p:cNvPr id="29704" name="AutoShape 7"/>
          <p:cNvSpPr>
            <a:spLocks noChangeArrowheads="1"/>
          </p:cNvSpPr>
          <p:nvPr/>
        </p:nvSpPr>
        <p:spPr bwMode="blackWhite">
          <a:xfrm>
            <a:off x="10763252" y="5547966"/>
            <a:ext cx="3202781" cy="2085975"/>
          </a:xfrm>
          <a:prstGeom prst="roundRect">
            <a:avLst>
              <a:gd name="adj" fmla="val 12449"/>
            </a:avLst>
          </a:prstGeom>
          <a:noFill/>
          <a:ln w="28575">
            <a:noFill/>
            <a:round/>
            <a:headEnd/>
            <a:tailEnd/>
          </a:ln>
        </p:spPr>
        <p:txBody>
          <a:bodyPr wrap="none" lIns="138113" tIns="69057" rIns="138113"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rgbClr val="000000"/>
                </a:solidFill>
                <a:latin typeface="Courier New" panose="02070309020205020404" pitchFamily="49" charset="0"/>
                <a:cs typeface="Oracle Sans" panose="020B0503020204020204" pitchFamily="34" charset="0"/>
              </a:rPr>
              <a:t>DEPARTMENT</a:t>
            </a:r>
            <a:endParaRPr lang="en-US" altLang="en-US" dirty="0">
              <a:solidFill>
                <a:srgbClr val="000000"/>
              </a:solidFill>
              <a:latin typeface="Oracle Sans" panose="020B0503020204020204" pitchFamily="34" charset="0"/>
              <a:cs typeface="Oracle Sans" panose="020B0503020204020204" pitchFamily="34" charset="0"/>
            </a:endParaRPr>
          </a:p>
          <a:p>
            <a:pPr>
              <a:defRPr/>
            </a:pPr>
            <a:r>
              <a:rPr lang="en-US" altLang="en-US" dirty="0">
                <a:solidFill>
                  <a:srgbClr val="000000"/>
                </a:solidFill>
                <a:latin typeface="Oracle Sans" panose="020B0503020204020204" pitchFamily="34" charset="0"/>
                <a:cs typeface="Oracle Sans" panose="020B0503020204020204" pitchFamily="34" charset="0"/>
              </a:rPr>
              <a:t>#* 	number</a:t>
            </a:r>
          </a:p>
          <a:p>
            <a:pPr>
              <a:defRPr/>
            </a:pPr>
            <a:r>
              <a:rPr lang="en-US" altLang="en-US" dirty="0">
                <a:solidFill>
                  <a:srgbClr val="000000"/>
                </a:solidFill>
                <a:latin typeface="Oracle Sans" panose="020B0503020204020204" pitchFamily="34" charset="0"/>
                <a:cs typeface="Oracle Sans" panose="020B0503020204020204" pitchFamily="34" charset="0"/>
              </a:rPr>
              <a:t>*	name</a:t>
            </a:r>
          </a:p>
          <a:p>
            <a:pPr>
              <a:defRPr/>
            </a:pPr>
            <a:r>
              <a:rPr lang="en-US" altLang="en-US" dirty="0">
                <a:solidFill>
                  <a:srgbClr val="000000"/>
                </a:solidFill>
                <a:latin typeface="Oracle Sans" panose="020B0503020204020204" pitchFamily="34" charset="0"/>
                <a:cs typeface="Oracle Sans" panose="020B0503020204020204" pitchFamily="34" charset="0"/>
              </a:rPr>
              <a:t>o	location</a:t>
            </a:r>
          </a:p>
        </p:txBody>
      </p:sp>
      <p:sp>
        <p:nvSpPr>
          <p:cNvPr id="21" name="AutoShape 7"/>
          <p:cNvSpPr>
            <a:spLocks noChangeArrowheads="1"/>
          </p:cNvSpPr>
          <p:nvPr/>
        </p:nvSpPr>
        <p:spPr bwMode="blackWhite">
          <a:xfrm>
            <a:off x="4321966" y="5530107"/>
            <a:ext cx="3393284" cy="2065736"/>
          </a:xfrm>
          <a:prstGeom prst="roundRect">
            <a:avLst>
              <a:gd name="adj" fmla="val 12449"/>
            </a:avLst>
          </a:prstGeom>
          <a:gradFill flip="none" rotWithShape="1">
            <a:gsLst>
              <a:gs pos="36000">
                <a:srgbClr val="D6F6FE"/>
              </a:gs>
              <a:gs pos="0">
                <a:schemeClr val="bg1"/>
              </a:gs>
              <a:gs pos="87000">
                <a:srgbClr val="D6F6FE"/>
              </a:gs>
              <a:gs pos="100000">
                <a:schemeClr val="bg1"/>
              </a:gs>
            </a:gsLst>
            <a:lin ang="5400000" scaled="1"/>
            <a:tileRect/>
          </a:gradFill>
          <a:ln w="28575" cap="flat" cmpd="sng" algn="ctr">
            <a:solidFill>
              <a:srgbClr val="7CE4FC"/>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altLang="en-US" dirty="0">
              <a:solidFill>
                <a:srgbClr val="000000"/>
              </a:solidFill>
              <a:latin typeface="Oracle Sans" panose="020B0503020204020204" pitchFamily="34" charset="0"/>
              <a:cs typeface="Oracle Sans" panose="020B0503020204020204" pitchFamily="34" charset="0"/>
            </a:endParaRPr>
          </a:p>
        </p:txBody>
      </p:sp>
      <p:sp>
        <p:nvSpPr>
          <p:cNvPr id="29703" name="AutoShape 6"/>
          <p:cNvSpPr>
            <a:spLocks noChangeArrowheads="1"/>
          </p:cNvSpPr>
          <p:nvPr/>
        </p:nvSpPr>
        <p:spPr bwMode="blackWhite">
          <a:xfrm>
            <a:off x="4321968" y="5550348"/>
            <a:ext cx="3393282" cy="2045495"/>
          </a:xfrm>
          <a:prstGeom prst="roundRect">
            <a:avLst>
              <a:gd name="adj" fmla="val 12449"/>
            </a:avLst>
          </a:prstGeom>
          <a:noFill/>
          <a:ln w="28575">
            <a:noFill/>
            <a:round/>
            <a:headEnd/>
            <a:tailEnd/>
          </a:ln>
        </p:spPr>
        <p:txBody>
          <a:bodyPr wrap="none" lIns="138113" tIns="69057" rIns="138113"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rgbClr val="000000"/>
                </a:solidFill>
                <a:latin typeface="Courier New" panose="02070309020205020404" pitchFamily="49" charset="0"/>
                <a:cs typeface="Oracle Sans" panose="020B0503020204020204" pitchFamily="34" charset="0"/>
              </a:rPr>
              <a:t>EMPLOYEE</a:t>
            </a:r>
            <a:endParaRPr lang="en-US" altLang="en-US" dirty="0">
              <a:solidFill>
                <a:srgbClr val="000000"/>
              </a:solidFill>
              <a:latin typeface="Oracle Sans" panose="020B0503020204020204" pitchFamily="34" charset="0"/>
              <a:cs typeface="Oracle Sans" panose="020B0503020204020204" pitchFamily="34" charset="0"/>
            </a:endParaRPr>
          </a:p>
          <a:p>
            <a:pPr>
              <a:defRPr/>
            </a:pPr>
            <a:r>
              <a:rPr lang="en-US" altLang="en-US" dirty="0">
                <a:solidFill>
                  <a:srgbClr val="000000"/>
                </a:solidFill>
                <a:latin typeface="Oracle Sans" panose="020B0503020204020204" pitchFamily="34" charset="0"/>
                <a:cs typeface="Oracle Sans" panose="020B0503020204020204" pitchFamily="34" charset="0"/>
              </a:rPr>
              <a:t>#* 	number</a:t>
            </a:r>
          </a:p>
          <a:p>
            <a:pPr>
              <a:defRPr/>
            </a:pPr>
            <a:r>
              <a:rPr lang="en-US" altLang="en-US" dirty="0">
                <a:solidFill>
                  <a:srgbClr val="000000"/>
                </a:solidFill>
                <a:latin typeface="Oracle Sans" panose="020B0503020204020204" pitchFamily="34" charset="0"/>
                <a:cs typeface="Oracle Sans" panose="020B0503020204020204" pitchFamily="34" charset="0"/>
              </a:rPr>
              <a:t>*	name</a:t>
            </a:r>
          </a:p>
          <a:p>
            <a:pPr>
              <a:defRPr/>
            </a:pPr>
            <a:r>
              <a:rPr lang="en-US" altLang="en-US" dirty="0">
                <a:solidFill>
                  <a:srgbClr val="000000"/>
                </a:solidFill>
                <a:latin typeface="Oracle Sans" panose="020B0503020204020204" pitchFamily="34" charset="0"/>
                <a:cs typeface="Oracle Sans" panose="020B0503020204020204" pitchFamily="34" charset="0"/>
              </a:rPr>
              <a:t>o	job title</a:t>
            </a:r>
          </a:p>
        </p:txBody>
      </p:sp>
      <p:grpSp>
        <p:nvGrpSpPr>
          <p:cNvPr id="3" name="Group 2"/>
          <p:cNvGrpSpPr/>
          <p:nvPr/>
        </p:nvGrpSpPr>
        <p:grpSpPr>
          <a:xfrm>
            <a:off x="3863369" y="2050514"/>
            <a:ext cx="10561265" cy="2750894"/>
            <a:chOff x="2482533" y="960120"/>
            <a:chExt cx="7040843" cy="2007688"/>
          </a:xfrm>
        </p:grpSpPr>
        <p:sp>
          <p:nvSpPr>
            <p:cNvPr id="4" name="Freeform 3"/>
            <p:cNvSpPr/>
            <p:nvPr/>
          </p:nvSpPr>
          <p:spPr>
            <a:xfrm>
              <a:off x="2482533" y="960120"/>
              <a:ext cx="3290098" cy="633600"/>
            </a:xfrm>
            <a:custGeom>
              <a:avLst/>
              <a:gdLst>
                <a:gd name="connsiteX0" fmla="*/ 0 w 3290098"/>
                <a:gd name="connsiteY0" fmla="*/ 0 h 633600"/>
                <a:gd name="connsiteX1" fmla="*/ 3290098 w 3290098"/>
                <a:gd name="connsiteY1" fmla="*/ 0 h 633600"/>
                <a:gd name="connsiteX2" fmla="*/ 3290098 w 3290098"/>
                <a:gd name="connsiteY2" fmla="*/ 633600 h 633600"/>
                <a:gd name="connsiteX3" fmla="*/ 0 w 3290098"/>
                <a:gd name="connsiteY3" fmla="*/ 633600 h 633600"/>
                <a:gd name="connsiteX4" fmla="*/ 0 w 3290098"/>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098" h="633600">
                  <a:moveTo>
                    <a:pt x="0" y="0"/>
                  </a:moveTo>
                  <a:lnTo>
                    <a:pt x="3290098" y="0"/>
                  </a:lnTo>
                  <a:lnTo>
                    <a:pt x="3290098" y="633600"/>
                  </a:lnTo>
                  <a:lnTo>
                    <a:pt x="0" y="633600"/>
                  </a:lnTo>
                  <a:lnTo>
                    <a:pt x="0" y="0"/>
                  </a:lnTo>
                  <a:close/>
                </a:path>
              </a:pathLst>
            </a:cu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0" algn="ctr" defTabSz="1600200">
                <a:lnSpc>
                  <a:spcPct val="90000"/>
                </a:lnSpc>
                <a:spcBef>
                  <a:spcPct val="0"/>
                </a:spcBef>
                <a:spcAft>
                  <a:spcPct val="35000"/>
                </a:spcAft>
              </a:pPr>
              <a:r>
                <a:rPr lang="en-US" sz="3600" kern="1200" dirty="0">
                  <a:solidFill>
                    <a:schemeClr val="bg1"/>
                  </a:solidFill>
                  <a:latin typeface="Oracle Sans" panose="020B0503020204020204" pitchFamily="34" charset="0"/>
                  <a:cs typeface="Oracle Sans" panose="020B0503020204020204" pitchFamily="34" charset="0"/>
                </a:rPr>
                <a:t>Entity</a:t>
              </a:r>
            </a:p>
          </p:txBody>
        </p:sp>
        <p:sp>
          <p:nvSpPr>
            <p:cNvPr id="5" name="Freeform 4"/>
            <p:cNvSpPr/>
            <p:nvPr/>
          </p:nvSpPr>
          <p:spPr>
            <a:xfrm>
              <a:off x="2482566" y="1597710"/>
              <a:ext cx="3290098" cy="1370098"/>
            </a:xfrm>
            <a:custGeom>
              <a:avLst/>
              <a:gdLst>
                <a:gd name="connsiteX0" fmla="*/ 0 w 3290098"/>
                <a:gd name="connsiteY0" fmla="*/ 0 h 1370098"/>
                <a:gd name="connsiteX1" fmla="*/ 3290098 w 3290098"/>
                <a:gd name="connsiteY1" fmla="*/ 0 h 1370098"/>
                <a:gd name="connsiteX2" fmla="*/ 3290098 w 3290098"/>
                <a:gd name="connsiteY2" fmla="*/ 1370098 h 1370098"/>
                <a:gd name="connsiteX3" fmla="*/ 0 w 3290098"/>
                <a:gd name="connsiteY3" fmla="*/ 1370098 h 1370098"/>
                <a:gd name="connsiteX4" fmla="*/ 0 w 3290098"/>
                <a:gd name="connsiteY4" fmla="*/ 0 h 1370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098" h="1370098">
                  <a:moveTo>
                    <a:pt x="0" y="0"/>
                  </a:moveTo>
                  <a:lnTo>
                    <a:pt x="3290098" y="0"/>
                  </a:lnTo>
                  <a:lnTo>
                    <a:pt x="3290098" y="1370098"/>
                  </a:lnTo>
                  <a:lnTo>
                    <a:pt x="0" y="1370098"/>
                  </a:lnTo>
                  <a:lnTo>
                    <a:pt x="0" y="0"/>
                  </a:lnTo>
                  <a:close/>
                </a:path>
              </a:pathLst>
            </a:custGeom>
            <a:solidFill>
              <a:schemeClr val="tx1">
                <a:lumMod val="20000"/>
                <a:lumOff val="80000"/>
                <a:alpha val="90000"/>
              </a:schemeClr>
            </a:solidFill>
            <a:ln>
              <a:solidFill>
                <a:schemeClr val="tx1">
                  <a:lumMod val="20000"/>
                  <a:lumOff val="8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4018" tIns="137160" rIns="192024" bIns="216027" numCol="1" spcCol="1270" anchor="t"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Singular, unique name</a:t>
              </a:r>
            </a:p>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Uppercase</a:t>
              </a:r>
            </a:p>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Soft box</a:t>
              </a:r>
            </a:p>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Synonym in parentheses</a:t>
              </a:r>
            </a:p>
          </p:txBody>
        </p:sp>
        <p:sp>
          <p:nvSpPr>
            <p:cNvPr id="6" name="Freeform 5"/>
            <p:cNvSpPr/>
            <p:nvPr/>
          </p:nvSpPr>
          <p:spPr>
            <a:xfrm>
              <a:off x="6233278" y="960120"/>
              <a:ext cx="3290098" cy="633600"/>
            </a:xfrm>
            <a:custGeom>
              <a:avLst/>
              <a:gdLst>
                <a:gd name="connsiteX0" fmla="*/ 0 w 3290098"/>
                <a:gd name="connsiteY0" fmla="*/ 0 h 633600"/>
                <a:gd name="connsiteX1" fmla="*/ 3290098 w 3290098"/>
                <a:gd name="connsiteY1" fmla="*/ 0 h 633600"/>
                <a:gd name="connsiteX2" fmla="*/ 3290098 w 3290098"/>
                <a:gd name="connsiteY2" fmla="*/ 633600 h 633600"/>
                <a:gd name="connsiteX3" fmla="*/ 0 w 3290098"/>
                <a:gd name="connsiteY3" fmla="*/ 633600 h 633600"/>
                <a:gd name="connsiteX4" fmla="*/ 0 w 3290098"/>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098" h="633600">
                  <a:moveTo>
                    <a:pt x="0" y="0"/>
                  </a:moveTo>
                  <a:lnTo>
                    <a:pt x="3290098" y="0"/>
                  </a:lnTo>
                  <a:lnTo>
                    <a:pt x="3290098" y="633600"/>
                  </a:lnTo>
                  <a:lnTo>
                    <a:pt x="0" y="633600"/>
                  </a:lnTo>
                  <a:lnTo>
                    <a:pt x="0" y="0"/>
                  </a:lnTo>
                  <a:close/>
                </a:path>
              </a:pathLst>
            </a:cu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0" algn="ctr" defTabSz="1600200">
                <a:lnSpc>
                  <a:spcPct val="90000"/>
                </a:lnSpc>
                <a:spcBef>
                  <a:spcPct val="0"/>
                </a:spcBef>
                <a:spcAft>
                  <a:spcPct val="35000"/>
                </a:spcAft>
              </a:pPr>
              <a:r>
                <a:rPr lang="en-US" sz="3600" kern="1200" dirty="0">
                  <a:solidFill>
                    <a:schemeClr val="bg1"/>
                  </a:solidFill>
                  <a:latin typeface="Oracle Sans" panose="020B0503020204020204" pitchFamily="34" charset="0"/>
                  <a:cs typeface="Oracle Sans" panose="020B0503020204020204" pitchFamily="34" charset="0"/>
                </a:rPr>
                <a:t>Attribute</a:t>
              </a:r>
            </a:p>
          </p:txBody>
        </p:sp>
        <p:sp>
          <p:nvSpPr>
            <p:cNvPr id="7" name="Freeform 6"/>
            <p:cNvSpPr/>
            <p:nvPr/>
          </p:nvSpPr>
          <p:spPr>
            <a:xfrm>
              <a:off x="6233278" y="1597710"/>
              <a:ext cx="3290098" cy="1370098"/>
            </a:xfrm>
            <a:custGeom>
              <a:avLst/>
              <a:gdLst>
                <a:gd name="connsiteX0" fmla="*/ 0 w 3290098"/>
                <a:gd name="connsiteY0" fmla="*/ 0 h 1370098"/>
                <a:gd name="connsiteX1" fmla="*/ 3290098 w 3290098"/>
                <a:gd name="connsiteY1" fmla="*/ 0 h 1370098"/>
                <a:gd name="connsiteX2" fmla="*/ 3290098 w 3290098"/>
                <a:gd name="connsiteY2" fmla="*/ 1370098 h 1370098"/>
                <a:gd name="connsiteX3" fmla="*/ 0 w 3290098"/>
                <a:gd name="connsiteY3" fmla="*/ 1370098 h 1370098"/>
                <a:gd name="connsiteX4" fmla="*/ 0 w 3290098"/>
                <a:gd name="connsiteY4" fmla="*/ 0 h 1370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098" h="1370098">
                  <a:moveTo>
                    <a:pt x="0" y="0"/>
                  </a:moveTo>
                  <a:lnTo>
                    <a:pt x="3290098" y="0"/>
                  </a:lnTo>
                  <a:lnTo>
                    <a:pt x="3290098" y="1370098"/>
                  </a:lnTo>
                  <a:lnTo>
                    <a:pt x="0" y="1370098"/>
                  </a:lnTo>
                  <a:lnTo>
                    <a:pt x="0" y="0"/>
                  </a:lnTo>
                  <a:close/>
                </a:path>
              </a:pathLst>
            </a:custGeom>
            <a:solidFill>
              <a:schemeClr val="tx1">
                <a:lumMod val="20000"/>
                <a:lumOff val="80000"/>
                <a:alpha val="90000"/>
              </a:schemeClr>
            </a:solidFill>
            <a:ln>
              <a:solidFill>
                <a:schemeClr val="tx1">
                  <a:lumMod val="20000"/>
                  <a:lumOff val="8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4018" tIns="144018" rIns="192024" bIns="216027" numCol="1" spcCol="1270" anchor="t" anchorCtr="0">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Singular name</a:t>
              </a:r>
            </a:p>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Lowercase</a:t>
              </a:r>
            </a:p>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Mandatory marked with ‘*’</a:t>
              </a:r>
            </a:p>
            <a:p>
              <a:pPr marL="257175" lvl="1" indent="-257175" algn="l" defTabSz="1200150">
                <a:lnSpc>
                  <a:spcPct val="90000"/>
                </a:lnSpc>
                <a:spcBef>
                  <a:spcPct val="0"/>
                </a:spcBef>
                <a:spcAft>
                  <a:spcPct val="15000"/>
                </a:spcAft>
                <a:buClr>
                  <a:schemeClr val="accent1"/>
                </a:buClr>
                <a:buChar char="••"/>
              </a:pPr>
              <a:r>
                <a:rPr lang="en-US" sz="2700" kern="1200" dirty="0">
                  <a:solidFill>
                    <a:srgbClr val="000000"/>
                  </a:solidFill>
                  <a:latin typeface="Oracle Sans" panose="020B0503020204020204" pitchFamily="34" charset="0"/>
                  <a:cs typeface="Oracle Sans" panose="020B0503020204020204" pitchFamily="34" charset="0"/>
                </a:rPr>
                <a:t>Optional marked with ‘o</a:t>
              </a:r>
              <a:r>
                <a:rPr lang="en-US" sz="3000" kern="1200" dirty="0">
                  <a:solidFill>
                    <a:srgbClr val="000000"/>
                  </a:solidFill>
                  <a:latin typeface="Oracle Sans" panose="020B0503020204020204" pitchFamily="34" charset="0"/>
                  <a:cs typeface="Oracle Sans" panose="020B0503020204020204" pitchFamily="34" charset="0"/>
                </a:rPr>
                <a:t>’</a:t>
              </a:r>
            </a:p>
          </p:txBody>
        </p:sp>
      </p:grpSp>
    </p:spTree>
    <p:custDataLst>
      <p:tags r:id="rId1"/>
    </p:custDataLst>
    <p:extLst>
      <p:ext uri="{BB962C8B-B14F-4D97-AF65-F5344CB8AC3E}">
        <p14:creationId xmlns:p14="http://schemas.microsoft.com/office/powerpoint/2010/main" val="40885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6287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8823809" y="7886982"/>
            <a:ext cx="2092589" cy="524006"/>
          </a:xfrm>
          <a:prstGeom prst="roundRect">
            <a:avLst/>
          </a:prstGeom>
          <a:solidFill>
            <a:srgbClr val="FFEBEB"/>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solidFill>
                <a:srgbClr val="000000"/>
              </a:solidFill>
              <a:latin typeface="Oracle Sans" panose="020B0503020204020204" pitchFamily="34" charset="0"/>
              <a:cs typeface="Oracle Sans" panose="020B0503020204020204" pitchFamily="34" charset="0"/>
            </a:endParaRPr>
          </a:p>
        </p:txBody>
      </p:sp>
      <p:sp>
        <p:nvSpPr>
          <p:cNvPr id="18" name="Rounded Rectangle 17"/>
          <p:cNvSpPr/>
          <p:nvPr/>
        </p:nvSpPr>
        <p:spPr bwMode="auto">
          <a:xfrm>
            <a:off x="6667673" y="8492448"/>
            <a:ext cx="2092589" cy="524006"/>
          </a:xfrm>
          <a:prstGeom prst="roundRect">
            <a:avLst/>
          </a:prstGeom>
          <a:solidFill>
            <a:srgbClr val="FFEBEB"/>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solidFill>
                <a:srgbClr val="000000"/>
              </a:solidFill>
              <a:latin typeface="Oracle Sans" panose="020B0503020204020204" pitchFamily="34" charset="0"/>
              <a:cs typeface="Oracle Sans" panose="020B0503020204020204" pitchFamily="34" charset="0"/>
            </a:endParaRPr>
          </a:p>
        </p:txBody>
      </p:sp>
      <p:sp>
        <p:nvSpPr>
          <p:cNvPr id="4" name="Rounded Rectangle 3"/>
          <p:cNvSpPr/>
          <p:nvPr/>
        </p:nvSpPr>
        <p:spPr bwMode="auto">
          <a:xfrm>
            <a:off x="3259007" y="8492448"/>
            <a:ext cx="2092589" cy="524006"/>
          </a:xfrm>
          <a:prstGeom prst="roundRect">
            <a:avLst/>
          </a:prstGeom>
          <a:solidFill>
            <a:srgbClr val="FFEBEB"/>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rgbClr val="000000"/>
              </a:solidFill>
              <a:effectLst/>
              <a:latin typeface="Oracle Sans" panose="020B0503020204020204" pitchFamily="34" charset="0"/>
              <a:cs typeface="Oracle Sans" panose="020B0503020204020204" pitchFamily="34" charset="0"/>
            </a:endParaRPr>
          </a:p>
        </p:txBody>
      </p:sp>
      <p:sp>
        <p:nvSpPr>
          <p:cNvPr id="30723" name="Rectangle 17"/>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Relating Multiple Tables</a:t>
            </a:r>
          </a:p>
        </p:txBody>
      </p:sp>
      <p:sp>
        <p:nvSpPr>
          <p:cNvPr id="30724" name="Rectangle 18"/>
          <p:cNvSpPr>
            <a:spLocks noGrp="1" noChangeArrowheads="1"/>
          </p:cNvSpPr>
          <p:nvPr>
            <p:ph idx="1"/>
          </p:nvPr>
        </p:nvSpPr>
        <p:spPr>
          <a:xfrm>
            <a:off x="933451" y="2272710"/>
            <a:ext cx="16421100" cy="1092667"/>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Each row of data in a table can be uniquely identified by a primary key.</a:t>
            </a:r>
          </a:p>
          <a:p>
            <a:pPr lvl="1"/>
            <a:r>
              <a:rPr lang="en-US" altLang="en-US" dirty="0">
                <a:latin typeface="Oracle Sans" panose="020B0503020204020204" pitchFamily="34" charset="0"/>
                <a:cs typeface="Oracle Sans" panose="020B0503020204020204" pitchFamily="34" charset="0"/>
              </a:rPr>
              <a:t>You can logically relate data from multiple tables using foreign keys.</a:t>
            </a:r>
          </a:p>
        </p:txBody>
      </p:sp>
      <p:pic>
        <p:nvPicPr>
          <p:cNvPr id="30722" name="Picture 19" descr="C:\project-SQLFund1\images\imgi-22.gif"/>
          <p:cNvPicPr>
            <a:picLocks noChangeAspect="1" noChangeArrowheads="1"/>
          </p:cNvPicPr>
          <p:nvPr/>
        </p:nvPicPr>
        <p:blipFill>
          <a:blip r:embed="rId4" cstate="print"/>
          <a:srcRect/>
          <a:stretch>
            <a:fillRect/>
          </a:stretch>
        </p:blipFill>
        <p:spPr bwMode="gray">
          <a:xfrm>
            <a:off x="3487605" y="5293240"/>
            <a:ext cx="5229225" cy="2433638"/>
          </a:xfrm>
          <a:prstGeom prst="rect">
            <a:avLst/>
          </a:prstGeom>
          <a:noFill/>
          <a:ln w="9525">
            <a:noFill/>
            <a:miter lim="800000"/>
            <a:headEnd/>
            <a:tailEnd/>
          </a:ln>
        </p:spPr>
      </p:pic>
      <p:sp>
        <p:nvSpPr>
          <p:cNvPr id="30725" name="Rectangle 5"/>
          <p:cNvSpPr>
            <a:spLocks noChangeArrowheads="1"/>
          </p:cNvSpPr>
          <p:nvPr/>
        </p:nvSpPr>
        <p:spPr bwMode="auto">
          <a:xfrm>
            <a:off x="3244189" y="4736027"/>
            <a:ext cx="4214813" cy="416462"/>
          </a:xfrm>
          <a:prstGeom prst="rect">
            <a:avLst/>
          </a:prstGeom>
          <a:noFill/>
          <a:ln>
            <a:noFill/>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Table name: </a:t>
            </a:r>
            <a:r>
              <a:rPr lang="en-US" altLang="en-US" dirty="0">
                <a:solidFill>
                  <a:schemeClr val="tx1">
                    <a:lumMod val="50000"/>
                  </a:schemeClr>
                </a:solidFill>
                <a:latin typeface="Courier New" panose="02070309020205020404" pitchFamily="49" charset="0"/>
                <a:cs typeface="Oracle Sans" panose="020B0503020204020204" pitchFamily="34" charset="0"/>
              </a:rPr>
              <a:t>EMPLOYEES</a:t>
            </a:r>
          </a:p>
        </p:txBody>
      </p:sp>
      <p:sp>
        <p:nvSpPr>
          <p:cNvPr id="30726" name="Rectangle 6"/>
          <p:cNvSpPr>
            <a:spLocks noChangeArrowheads="1"/>
          </p:cNvSpPr>
          <p:nvPr/>
        </p:nvSpPr>
        <p:spPr bwMode="auto">
          <a:xfrm>
            <a:off x="8848331" y="3711415"/>
            <a:ext cx="4624388" cy="416462"/>
          </a:xfrm>
          <a:prstGeom prst="rect">
            <a:avLst/>
          </a:prstGeom>
          <a:noFill/>
          <a:ln>
            <a:noFill/>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altLang="en-US" dirty="0">
                <a:solidFill>
                  <a:schemeClr val="tx1">
                    <a:lumMod val="50000"/>
                  </a:schemeClr>
                </a:solidFill>
                <a:latin typeface="Oracle Sans" panose="020B0503020204020204" pitchFamily="34" charset="0"/>
                <a:cs typeface="Oracle Sans" panose="020B0503020204020204" pitchFamily="34" charset="0"/>
              </a:rPr>
              <a:t>Table name: </a:t>
            </a:r>
            <a:r>
              <a:rPr lang="en-US" altLang="en-US" dirty="0">
                <a:solidFill>
                  <a:schemeClr val="tx1">
                    <a:lumMod val="50000"/>
                  </a:schemeClr>
                </a:solidFill>
                <a:latin typeface="Courier New" panose="02070309020205020404" pitchFamily="49" charset="0"/>
                <a:cs typeface="Oracle Sans" panose="020B0503020204020204" pitchFamily="34" charset="0"/>
              </a:rPr>
              <a:t>DEPARTMENTS</a:t>
            </a:r>
          </a:p>
        </p:txBody>
      </p:sp>
      <p:sp>
        <p:nvSpPr>
          <p:cNvPr id="30727" name="Rectangle 7"/>
          <p:cNvSpPr>
            <a:spLocks noChangeArrowheads="1"/>
          </p:cNvSpPr>
          <p:nvPr/>
        </p:nvSpPr>
        <p:spPr bwMode="auto">
          <a:xfrm>
            <a:off x="3245249" y="8546220"/>
            <a:ext cx="2106347"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dirty="0">
                <a:solidFill>
                  <a:srgbClr val="000000"/>
                </a:solidFill>
                <a:latin typeface="Oracle Sans" panose="020B0503020204020204" pitchFamily="34" charset="0"/>
                <a:cs typeface="Oracle Sans" panose="020B0503020204020204" pitchFamily="34" charset="0"/>
              </a:rPr>
              <a:t>Primary key</a:t>
            </a:r>
          </a:p>
        </p:txBody>
      </p:sp>
      <p:sp>
        <p:nvSpPr>
          <p:cNvPr id="30728" name="Rectangle 8"/>
          <p:cNvSpPr>
            <a:spLocks noChangeArrowheads="1"/>
          </p:cNvSpPr>
          <p:nvPr/>
        </p:nvSpPr>
        <p:spPr bwMode="auto">
          <a:xfrm>
            <a:off x="8816930" y="7940754"/>
            <a:ext cx="2106347"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dirty="0">
                <a:solidFill>
                  <a:srgbClr val="000000"/>
                </a:solidFill>
                <a:latin typeface="Oracle Sans" panose="020B0503020204020204" pitchFamily="34" charset="0"/>
                <a:cs typeface="Oracle Sans" panose="020B0503020204020204" pitchFamily="34" charset="0"/>
              </a:rPr>
              <a:t>Primary key</a:t>
            </a:r>
          </a:p>
        </p:txBody>
      </p:sp>
      <p:sp>
        <p:nvSpPr>
          <p:cNvPr id="30729" name="Rectangle 9"/>
          <p:cNvSpPr>
            <a:spLocks noChangeArrowheads="1"/>
          </p:cNvSpPr>
          <p:nvPr/>
        </p:nvSpPr>
        <p:spPr bwMode="auto">
          <a:xfrm>
            <a:off x="6673151" y="8546220"/>
            <a:ext cx="2087111" cy="416462"/>
          </a:xfrm>
          <a:prstGeom prst="rect">
            <a:avLst/>
          </a:prstGeom>
          <a:noFill/>
          <a:ln w="9525">
            <a:no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spcBef>
                <a:spcPct val="50000"/>
              </a:spcBef>
            </a:pPr>
            <a:r>
              <a:rPr lang="en-US" altLang="en-US" dirty="0">
                <a:solidFill>
                  <a:srgbClr val="000000"/>
                </a:solidFill>
                <a:latin typeface="Oracle Sans" panose="020B0503020204020204" pitchFamily="34" charset="0"/>
                <a:cs typeface="Oracle Sans" panose="020B0503020204020204" pitchFamily="34" charset="0"/>
              </a:rPr>
              <a:t>Foreign key</a:t>
            </a:r>
          </a:p>
        </p:txBody>
      </p:sp>
      <p:sp>
        <p:nvSpPr>
          <p:cNvPr id="30730" name="Text Box 10"/>
          <p:cNvSpPr txBox="1">
            <a:spLocks noChangeArrowheads="1"/>
          </p:cNvSpPr>
          <p:nvPr/>
        </p:nvSpPr>
        <p:spPr bwMode="auto">
          <a:xfrm>
            <a:off x="3601907" y="7579238"/>
            <a:ext cx="550070" cy="592470"/>
          </a:xfrm>
          <a:prstGeom prst="rect">
            <a:avLst/>
          </a:prstGeom>
          <a:noFill/>
          <a:ln w="25400">
            <a:noFill/>
            <a:miter lim="800000"/>
            <a:headEnd type="none" w="sm" len="sm"/>
            <a:tailEnd type="none" w="med" len="lg"/>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buClr>
                <a:srgbClr val="000000"/>
              </a:buClr>
            </a:pPr>
            <a:r>
              <a:rPr lang="en-US" altLang="en-US" sz="3600" dirty="0">
                <a:solidFill>
                  <a:srgbClr val="000000"/>
                </a:solidFill>
                <a:latin typeface="Oracle Sans" panose="020B0503020204020204" pitchFamily="34" charset="0"/>
                <a:cs typeface="Oracle Sans" panose="020B0503020204020204" pitchFamily="34" charset="0"/>
              </a:rPr>
              <a:t>…</a:t>
            </a:r>
          </a:p>
        </p:txBody>
      </p:sp>
      <p:sp>
        <p:nvSpPr>
          <p:cNvPr id="30731" name="Line 12"/>
          <p:cNvSpPr>
            <a:spLocks noChangeShapeType="1"/>
          </p:cNvSpPr>
          <p:nvPr/>
        </p:nvSpPr>
        <p:spPr bwMode="gray">
          <a:xfrm flipH="1" flipV="1">
            <a:off x="9659805" y="6745800"/>
            <a:ext cx="0" cy="1129673"/>
          </a:xfrm>
          <a:prstGeom prst="line">
            <a:avLst/>
          </a:prstGeom>
          <a:noFill/>
          <a:ln w="28575">
            <a:solidFill>
              <a:srgbClr val="FF0000"/>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defRPr/>
            </a:pPr>
            <a:endParaRPr lang="en-US" dirty="0">
              <a:solidFill>
                <a:srgbClr val="000000"/>
              </a:solidFill>
              <a:latin typeface="Oracle Sans" panose="020B0503020204020204" pitchFamily="34" charset="0"/>
              <a:cs typeface="Oracle Sans" panose="020B0503020204020204" pitchFamily="34" charset="0"/>
            </a:endParaRPr>
          </a:p>
        </p:txBody>
      </p:sp>
      <p:sp>
        <p:nvSpPr>
          <p:cNvPr id="30735" name="Line 15"/>
          <p:cNvSpPr>
            <a:spLocks noChangeShapeType="1"/>
          </p:cNvSpPr>
          <p:nvPr/>
        </p:nvSpPr>
        <p:spPr bwMode="gray">
          <a:xfrm flipV="1">
            <a:off x="4287705" y="8050726"/>
            <a:ext cx="0" cy="457200"/>
          </a:xfrm>
          <a:prstGeom prst="line">
            <a:avLst/>
          </a:prstGeom>
          <a:noFill/>
          <a:ln w="28575">
            <a:solidFill>
              <a:srgbClr val="FF0000"/>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defRPr/>
            </a:pPr>
            <a:endParaRPr lang="en-US" dirty="0">
              <a:solidFill>
                <a:srgbClr val="000000"/>
              </a:solidFill>
              <a:latin typeface="Oracle Sans" panose="020B0503020204020204" pitchFamily="34" charset="0"/>
              <a:cs typeface="Oracle Sans" panose="020B0503020204020204" pitchFamily="34" charset="0"/>
            </a:endParaRPr>
          </a:p>
        </p:txBody>
      </p:sp>
      <p:sp>
        <p:nvSpPr>
          <p:cNvPr id="30736" name="Line 16"/>
          <p:cNvSpPr>
            <a:spLocks noChangeShapeType="1"/>
          </p:cNvSpPr>
          <p:nvPr/>
        </p:nvSpPr>
        <p:spPr bwMode="gray">
          <a:xfrm flipV="1">
            <a:off x="7773855" y="8050726"/>
            <a:ext cx="0" cy="457200"/>
          </a:xfrm>
          <a:prstGeom prst="line">
            <a:avLst/>
          </a:prstGeom>
          <a:noFill/>
          <a:ln w="28575">
            <a:solidFill>
              <a:srgbClr val="FF0000"/>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defRPr/>
            </a:pPr>
            <a:endParaRPr lang="en-US" dirty="0">
              <a:solidFill>
                <a:srgbClr val="000000"/>
              </a:solidFill>
              <a:latin typeface="Oracle Sans" panose="020B0503020204020204" pitchFamily="34" charset="0"/>
              <a:cs typeface="Oracle Sans" panose="020B0503020204020204" pitchFamily="34" charset="0"/>
            </a:endParaRPr>
          </a:p>
        </p:txBody>
      </p:sp>
      <p:pic>
        <p:nvPicPr>
          <p:cNvPr id="30734" name="Picture 21" descr="C:\salome_official\projects\11gR2\screenshots\intro_s25_a.gif"/>
          <p:cNvPicPr>
            <a:picLocks noChangeAspect="1" noChangeArrowheads="1"/>
          </p:cNvPicPr>
          <p:nvPr/>
        </p:nvPicPr>
        <p:blipFill>
          <a:blip r:embed="rId5" cstate="print"/>
          <a:srcRect/>
          <a:stretch>
            <a:fillRect/>
          </a:stretch>
        </p:blipFill>
        <p:spPr bwMode="auto">
          <a:xfrm>
            <a:off x="8859705" y="4264538"/>
            <a:ext cx="6184107" cy="2450307"/>
          </a:xfrm>
          <a:prstGeom prst="rect">
            <a:avLst/>
          </a:prstGeom>
          <a:noFill/>
          <a:ln w="12700">
            <a:solidFill>
              <a:schemeClr val="tx1"/>
            </a:solidFill>
            <a:miter lim="800000"/>
            <a:headEnd/>
            <a:tailEnd/>
          </a:ln>
        </p:spPr>
      </p:pic>
      <p:pic>
        <p:nvPicPr>
          <p:cNvPr id="2" name="Picture 22" descr="C:\salome_official\projects\11gR2\screenshots\intro_25_b.gif"/>
          <p:cNvPicPr>
            <a:picLocks noChangeAspect="1" noChangeArrowheads="1"/>
          </p:cNvPicPr>
          <p:nvPr/>
        </p:nvPicPr>
        <p:blipFill>
          <a:blip r:embed="rId6" cstate="print"/>
          <a:srcRect/>
          <a:stretch>
            <a:fillRect/>
          </a:stretch>
        </p:blipFill>
        <p:spPr bwMode="auto">
          <a:xfrm>
            <a:off x="3259007" y="5293238"/>
            <a:ext cx="5472113" cy="2743200"/>
          </a:xfrm>
          <a:prstGeom prst="rect">
            <a:avLst/>
          </a:prstGeom>
          <a:noFill/>
          <a:ln w="12700">
            <a:solidFill>
              <a:schemeClr val="tx1"/>
            </a:solidFill>
            <a:miter lim="800000"/>
            <a:headEnd/>
            <a:tailEnd/>
          </a:ln>
        </p:spPr>
      </p:pic>
    </p:spTree>
    <p:custDataLst>
      <p:tags r:id="rId1"/>
    </p:custDataLst>
    <p:extLst>
      <p:ext uri="{BB962C8B-B14F-4D97-AF65-F5344CB8AC3E}">
        <p14:creationId xmlns:p14="http://schemas.microsoft.com/office/powerpoint/2010/main" val="24959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Relational Database Terminology</a:t>
            </a:r>
          </a:p>
        </p:txBody>
      </p:sp>
      <p:grpSp>
        <p:nvGrpSpPr>
          <p:cNvPr id="2" name="Group 1"/>
          <p:cNvGrpSpPr/>
          <p:nvPr/>
        </p:nvGrpSpPr>
        <p:grpSpPr>
          <a:xfrm>
            <a:off x="4406506" y="2549597"/>
            <a:ext cx="9474992" cy="6410327"/>
            <a:chOff x="2901951" y="1295400"/>
            <a:chExt cx="6316661" cy="4273551"/>
          </a:xfrm>
        </p:grpSpPr>
        <p:pic>
          <p:nvPicPr>
            <p:cNvPr id="31746" name="Picture 19" descr="C:\salome_official\projects\11gR2\screenshots\intro_s27_a.gif"/>
            <p:cNvPicPr>
              <a:picLocks noChangeAspect="1" noChangeArrowheads="1"/>
            </p:cNvPicPr>
            <p:nvPr/>
          </p:nvPicPr>
          <p:blipFill>
            <a:blip r:embed="rId4" cstate="print"/>
            <a:srcRect/>
            <a:stretch>
              <a:fillRect/>
            </a:stretch>
          </p:blipFill>
          <p:spPr bwMode="auto">
            <a:xfrm>
              <a:off x="3378201" y="1738314"/>
              <a:ext cx="5411787" cy="3830637"/>
            </a:xfrm>
            <a:prstGeom prst="rect">
              <a:avLst/>
            </a:prstGeom>
            <a:noFill/>
            <a:ln w="12700">
              <a:solidFill>
                <a:srgbClr val="FF0000"/>
              </a:solidFill>
              <a:miter lim="800000"/>
              <a:headEnd/>
              <a:tailEnd/>
            </a:ln>
          </p:spPr>
        </p:pic>
        <p:sp>
          <p:nvSpPr>
            <p:cNvPr id="31748" name="Rectangle 7"/>
            <p:cNvSpPr>
              <a:spLocks noChangeArrowheads="1"/>
            </p:cNvSpPr>
            <p:nvPr/>
          </p:nvSpPr>
          <p:spPr bwMode="gray">
            <a:xfrm>
              <a:off x="3363013" y="1716088"/>
              <a:ext cx="914400" cy="3846512"/>
            </a:xfrm>
            <a:prstGeom prst="rect">
              <a:avLst/>
            </a:prstGeom>
            <a:noFill/>
            <a:ln w="28575">
              <a:solidFill>
                <a:srgbClr val="FF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IN" altLang="en-US" dirty="0">
                <a:latin typeface="Oracle Sans" panose="020B0503020204020204" pitchFamily="34" charset="0"/>
                <a:cs typeface="Oracle Sans" panose="020B0503020204020204" pitchFamily="34" charset="0"/>
              </a:endParaRPr>
            </a:p>
          </p:txBody>
        </p:sp>
        <p:sp>
          <p:nvSpPr>
            <p:cNvPr id="31749" name="Rectangle 8"/>
            <p:cNvSpPr>
              <a:spLocks noChangeArrowheads="1"/>
            </p:cNvSpPr>
            <p:nvPr/>
          </p:nvSpPr>
          <p:spPr bwMode="gray">
            <a:xfrm>
              <a:off x="5948362" y="1716088"/>
              <a:ext cx="640080" cy="3846512"/>
            </a:xfrm>
            <a:prstGeom prst="rect">
              <a:avLst/>
            </a:prstGeom>
            <a:noFill/>
            <a:ln w="28575">
              <a:solidFill>
                <a:srgbClr val="FF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IN" altLang="en-US" dirty="0">
                <a:latin typeface="Oracle Sans" panose="020B0503020204020204" pitchFamily="34" charset="0"/>
                <a:cs typeface="Oracle Sans" panose="020B0503020204020204" pitchFamily="34" charset="0"/>
              </a:endParaRPr>
            </a:p>
          </p:txBody>
        </p:sp>
        <p:sp>
          <p:nvSpPr>
            <p:cNvPr id="31750" name="Rectangle 10"/>
            <p:cNvSpPr>
              <a:spLocks noChangeArrowheads="1"/>
            </p:cNvSpPr>
            <p:nvPr/>
          </p:nvSpPr>
          <p:spPr bwMode="gray">
            <a:xfrm>
              <a:off x="7736308" y="1727200"/>
              <a:ext cx="1051560" cy="3835400"/>
            </a:xfrm>
            <a:prstGeom prst="rect">
              <a:avLst/>
            </a:prstGeom>
            <a:noFill/>
            <a:ln w="28575">
              <a:solidFill>
                <a:srgbClr val="FF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IN" altLang="en-US" dirty="0">
                <a:latin typeface="Oracle Sans" panose="020B0503020204020204" pitchFamily="34" charset="0"/>
                <a:cs typeface="Oracle Sans" panose="020B0503020204020204" pitchFamily="34" charset="0"/>
              </a:endParaRPr>
            </a:p>
          </p:txBody>
        </p:sp>
        <p:sp>
          <p:nvSpPr>
            <p:cNvPr id="31751" name="Rectangle 12"/>
            <p:cNvSpPr>
              <a:spLocks noChangeArrowheads="1"/>
            </p:cNvSpPr>
            <p:nvPr/>
          </p:nvSpPr>
          <p:spPr bwMode="gray">
            <a:xfrm>
              <a:off x="6584950" y="3189288"/>
              <a:ext cx="1143000" cy="163512"/>
            </a:xfrm>
            <a:prstGeom prst="rect">
              <a:avLst/>
            </a:prstGeom>
            <a:noFill/>
            <a:ln w="28575">
              <a:solidFill>
                <a:srgbClr val="FF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IN" altLang="en-US" dirty="0">
                <a:latin typeface="Oracle Sans" panose="020B0503020204020204" pitchFamily="34" charset="0"/>
                <a:cs typeface="Oracle Sans" panose="020B0503020204020204" pitchFamily="34" charset="0"/>
              </a:endParaRPr>
            </a:p>
          </p:txBody>
        </p:sp>
        <p:sp>
          <p:nvSpPr>
            <p:cNvPr id="31752" name="Oval 5"/>
            <p:cNvSpPr>
              <a:spLocks noChangeArrowheads="1"/>
            </p:cNvSpPr>
            <p:nvPr/>
          </p:nvSpPr>
          <p:spPr bwMode="gray">
            <a:xfrm>
              <a:off x="2932112" y="4730750"/>
              <a:ext cx="342900" cy="34290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Oracle Sans" panose="020B0503020204020204" pitchFamily="34" charset="0"/>
                  <a:cs typeface="Oracle Sans" panose="020B0503020204020204" pitchFamily="34" charset="0"/>
                </a:rPr>
                <a:t>1</a:t>
              </a:r>
            </a:p>
          </p:txBody>
        </p:sp>
        <p:sp>
          <p:nvSpPr>
            <p:cNvPr id="31753" name="Oval 6"/>
            <p:cNvSpPr>
              <a:spLocks noChangeArrowheads="1"/>
            </p:cNvSpPr>
            <p:nvPr/>
          </p:nvSpPr>
          <p:spPr bwMode="gray">
            <a:xfrm>
              <a:off x="2901951" y="1752600"/>
              <a:ext cx="350837" cy="34925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Oracle Sans" panose="020B0503020204020204" pitchFamily="34" charset="0"/>
                  <a:cs typeface="Oracle Sans" panose="020B0503020204020204" pitchFamily="34" charset="0"/>
                </a:rPr>
                <a:t>2</a:t>
              </a:r>
            </a:p>
          </p:txBody>
        </p:sp>
        <p:sp>
          <p:nvSpPr>
            <p:cNvPr id="31754" name="Oval 9"/>
            <p:cNvSpPr>
              <a:spLocks noChangeArrowheads="1"/>
            </p:cNvSpPr>
            <p:nvPr/>
          </p:nvSpPr>
          <p:spPr bwMode="gray">
            <a:xfrm>
              <a:off x="6037262" y="1295400"/>
              <a:ext cx="342900" cy="34290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Oracle Sans" panose="020B0503020204020204" pitchFamily="34" charset="0"/>
                  <a:cs typeface="Oracle Sans" panose="020B0503020204020204" pitchFamily="34" charset="0"/>
                </a:rPr>
                <a:t>3</a:t>
              </a:r>
            </a:p>
          </p:txBody>
        </p:sp>
        <p:sp>
          <p:nvSpPr>
            <p:cNvPr id="31755" name="Oval 11"/>
            <p:cNvSpPr>
              <a:spLocks noChangeArrowheads="1"/>
            </p:cNvSpPr>
            <p:nvPr/>
          </p:nvSpPr>
          <p:spPr bwMode="gray">
            <a:xfrm>
              <a:off x="8875712" y="1752600"/>
              <a:ext cx="342900" cy="34290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Oracle Sans" panose="020B0503020204020204" pitchFamily="34" charset="0"/>
                  <a:cs typeface="Oracle Sans" panose="020B0503020204020204" pitchFamily="34" charset="0"/>
                </a:rPr>
                <a:t>4</a:t>
              </a:r>
            </a:p>
          </p:txBody>
        </p:sp>
        <p:sp>
          <p:nvSpPr>
            <p:cNvPr id="31756" name="Oval 13"/>
            <p:cNvSpPr>
              <a:spLocks noChangeArrowheads="1"/>
            </p:cNvSpPr>
            <p:nvPr/>
          </p:nvSpPr>
          <p:spPr bwMode="gray">
            <a:xfrm>
              <a:off x="6742112" y="2798763"/>
              <a:ext cx="342900" cy="34290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Oracle Sans" panose="020B0503020204020204" pitchFamily="34" charset="0"/>
                  <a:cs typeface="Oracle Sans" panose="020B0503020204020204" pitchFamily="34" charset="0"/>
                </a:rPr>
                <a:t>6</a:t>
              </a:r>
            </a:p>
          </p:txBody>
        </p:sp>
        <p:sp>
          <p:nvSpPr>
            <p:cNvPr id="31757" name="Oval 15"/>
            <p:cNvSpPr>
              <a:spLocks noChangeArrowheads="1"/>
            </p:cNvSpPr>
            <p:nvPr/>
          </p:nvSpPr>
          <p:spPr bwMode="gray">
            <a:xfrm>
              <a:off x="8875712" y="2552700"/>
              <a:ext cx="342900" cy="34290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a:lnSpc>
                  <a:spcPct val="95000"/>
                </a:lnSpc>
                <a:defRPr/>
              </a:pPr>
              <a:r>
                <a:rPr lang="en-US" altLang="en-US" sz="2400" b="1" dirty="0">
                  <a:solidFill>
                    <a:schemeClr val="bg1"/>
                  </a:solidFill>
                  <a:latin typeface="Oracle Sans" panose="020B0503020204020204" pitchFamily="34" charset="0"/>
                  <a:cs typeface="Oracle Sans" panose="020B0503020204020204" pitchFamily="34" charset="0"/>
                </a:rPr>
                <a:t>5</a:t>
              </a:r>
            </a:p>
          </p:txBody>
        </p:sp>
        <p:sp>
          <p:nvSpPr>
            <p:cNvPr id="31770" name="Rectangle 16"/>
            <p:cNvSpPr>
              <a:spLocks noChangeArrowheads="1"/>
            </p:cNvSpPr>
            <p:nvPr/>
          </p:nvSpPr>
          <p:spPr bwMode="gray">
            <a:xfrm>
              <a:off x="3367087" y="4819650"/>
              <a:ext cx="5410200" cy="217488"/>
            </a:xfrm>
            <a:prstGeom prst="rect">
              <a:avLst/>
            </a:prstGeom>
            <a:noFill/>
            <a:ln w="28575">
              <a:solidFill>
                <a:srgbClr val="FF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IN" altLang="en-US" dirty="0">
                <a:latin typeface="Oracle Sans" panose="020B0503020204020204" pitchFamily="34" charset="0"/>
                <a:cs typeface="Oracle Sans" panose="020B0503020204020204" pitchFamily="34" charset="0"/>
              </a:endParaRPr>
            </a:p>
          </p:txBody>
        </p:sp>
        <p:sp>
          <p:nvSpPr>
            <p:cNvPr id="31771" name="Rectangle 20"/>
            <p:cNvSpPr>
              <a:spLocks noChangeArrowheads="1"/>
            </p:cNvSpPr>
            <p:nvPr/>
          </p:nvSpPr>
          <p:spPr bwMode="gray">
            <a:xfrm>
              <a:off x="7744933" y="2667000"/>
              <a:ext cx="1051560" cy="152400"/>
            </a:xfrm>
            <a:prstGeom prst="rect">
              <a:avLst/>
            </a:prstGeom>
            <a:noFill/>
            <a:ln w="28575">
              <a:solidFill>
                <a:srgbClr val="FF00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eaLnBrk="1" hangingPunct="1">
                <a:spcBef>
                  <a:spcPct val="20000"/>
                </a:spcBef>
                <a:buClr>
                  <a:srgbClr val="FF0000"/>
                </a:buClr>
                <a:buFont typeface="Arial" charset="0"/>
                <a:buNone/>
              </a:pPr>
              <a:endParaRPr lang="en-IN" alt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24501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Lesson Agenda</a:t>
            </a:r>
          </a:p>
        </p:txBody>
      </p:sp>
      <p:sp>
        <p:nvSpPr>
          <p:cNvPr id="38915" name="Rectangle 2053"/>
          <p:cNvSpPr>
            <a:spLocks noGrp="1" noChangeArrowheads="1"/>
          </p:cNvSpPr>
          <p:nvPr>
            <p:ph idx="1"/>
          </p:nvPr>
        </p:nvSpPr>
        <p:spPr>
          <a:xfrm>
            <a:off x="933451" y="2272710"/>
            <a:ext cx="16421100" cy="3301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buClr>
                <a:schemeClr val="tx1">
                  <a:lumMod val="50000"/>
                  <a:lumOff val="50000"/>
                </a:schemeClr>
              </a:buClr>
            </a:pPr>
            <a:r>
              <a:rPr lang="en-US" dirty="0">
                <a:solidFill>
                  <a:schemeClr val="tx1">
                    <a:lumMod val="25000"/>
                    <a:lumOff val="75000"/>
                  </a:schemeClr>
                </a:solidFill>
                <a:latin typeface="Oracle Sans" panose="020B0503020204020204" pitchFamily="34" charset="0"/>
                <a:cs typeface="Oracle Sans" panose="020B0503020204020204" pitchFamily="34" charset="0"/>
              </a:rPr>
              <a:t>Course objectives, agenda, and appendixes used in the course</a:t>
            </a:r>
          </a:p>
          <a:p>
            <a:pPr lvl="1">
              <a:buClr>
                <a:schemeClr val="tx1">
                  <a:lumMod val="50000"/>
                  <a:lumOff val="50000"/>
                </a:schemeClr>
              </a:buCl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Oracle Database 19c and related products</a:t>
            </a:r>
          </a:p>
          <a:p>
            <a:pPr lvl="1">
              <a:buClr>
                <a:schemeClr val="tx1">
                  <a:lumMod val="50000"/>
                  <a:lumOff val="50000"/>
                </a:schemeClr>
              </a:buCl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relational database management concepts and terminologies</a:t>
            </a:r>
          </a:p>
          <a:p>
            <a:pPr lvl="1"/>
            <a:r>
              <a:rPr lang="en-US" dirty="0">
                <a:latin typeface="Oracle Sans" panose="020B0503020204020204" pitchFamily="34" charset="0"/>
                <a:cs typeface="Oracle Sans" panose="020B0503020204020204" pitchFamily="34" charset="0"/>
              </a:rPr>
              <a:t>Human Resource (HR) Schema and the tables used in this course</a:t>
            </a:r>
          </a:p>
          <a:p>
            <a:pPr lvl="1">
              <a:buClr>
                <a:schemeClr val="tx1">
                  <a:lumMod val="50000"/>
                  <a:lumOff val="50000"/>
                </a:schemeClr>
              </a:buClr>
            </a:pPr>
            <a:r>
              <a:rPr lang="en-US" dirty="0">
                <a:solidFill>
                  <a:schemeClr val="tx1">
                    <a:lumMod val="25000"/>
                    <a:lumOff val="75000"/>
                  </a:schemeClr>
                </a:solidFill>
                <a:latin typeface="Oracle Sans" panose="020B0503020204020204" pitchFamily="34" charset="0"/>
                <a:cs typeface="Oracle Sans" panose="020B0503020204020204" pitchFamily="34" charset="0"/>
              </a:rPr>
              <a:t>Introduction to SQL and its development environments</a:t>
            </a:r>
          </a:p>
          <a:p>
            <a:pPr lvl="1">
              <a:buClr>
                <a:schemeClr val="tx1">
                  <a:lumMod val="50000"/>
                  <a:lumOff val="50000"/>
                </a:schemeClr>
              </a:buClr>
            </a:pPr>
            <a:r>
              <a:rPr lang="en-US" dirty="0">
                <a:solidFill>
                  <a:schemeClr val="tx1">
                    <a:lumMod val="25000"/>
                    <a:lumOff val="75000"/>
                  </a:schemeClr>
                </a:solidFill>
                <a:latin typeface="Oracle Sans" panose="020B0503020204020204" pitchFamily="34" charset="0"/>
                <a:cs typeface="Oracle Sans" panose="020B0503020204020204" pitchFamily="34" charset="0"/>
              </a:rPr>
              <a:t>Oracle Database 19c SQL Documentation and Additional Resources</a:t>
            </a:r>
          </a:p>
        </p:txBody>
      </p:sp>
      <p:grpSp>
        <p:nvGrpSpPr>
          <p:cNvPr id="4" name="Group 3"/>
          <p:cNvGrpSpPr/>
          <p:nvPr/>
        </p:nvGrpSpPr>
        <p:grpSpPr>
          <a:xfrm>
            <a:off x="12458703" y="6515101"/>
            <a:ext cx="5829298" cy="2500313"/>
            <a:chOff x="5410201" y="4297363"/>
            <a:chExt cx="3886198" cy="1666875"/>
          </a:xfrm>
        </p:grpSpPr>
        <p:sp>
          <p:nvSpPr>
            <p:cNvPr id="5" name="Rectangle 4"/>
            <p:cNvSpPr/>
            <p:nvPr/>
          </p:nvSpPr>
          <p:spPr bwMode="auto">
            <a:xfrm rot="16200000" flipV="1">
              <a:off x="6770687" y="3135314"/>
              <a:ext cx="1165225" cy="388619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68718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92098" y="2102118"/>
            <a:ext cx="17693640" cy="7433870"/>
          </a:xfrm>
          <a:prstGeom prst="rect">
            <a:avLst/>
          </a:prstGeom>
          <a:gradFill flip="none" rotWithShape="1">
            <a:gsLst>
              <a:gs pos="0">
                <a:schemeClr val="bg1"/>
              </a:gs>
              <a:gs pos="50000">
                <a:srgbClr val="F1F5F5"/>
              </a:gs>
              <a:gs pos="100000">
                <a:schemeClr val="accent3">
                  <a:lumMod val="60000"/>
                  <a:lumOff val="40000"/>
                </a:schemeClr>
              </a:gs>
            </a:gsLst>
            <a:lin ang="162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3" name="Oval 22"/>
          <p:cNvSpPr/>
          <p:nvPr/>
        </p:nvSpPr>
        <p:spPr bwMode="auto">
          <a:xfrm>
            <a:off x="14347116" y="6727154"/>
            <a:ext cx="3024858" cy="3024858"/>
          </a:xfrm>
          <a:prstGeom prst="ellipse">
            <a:avLst/>
          </a:prstGeom>
          <a:solidFill>
            <a:schemeClr val="bg1"/>
          </a:solidFill>
          <a:ln w="28575" cap="flat" cmpd="sng" algn="ctr">
            <a:noFill/>
            <a:prstDash val="solid"/>
            <a:round/>
            <a:headEnd type="none" w="sm" len="sm"/>
            <a:tailEnd type="none" w="sm" len="sm"/>
          </a:ln>
          <a:effectLst>
            <a:innerShdw blurRad="63500" dist="50800" dir="16200000">
              <a:prstClr val="black">
                <a:alpha val="19000"/>
              </a:prstClr>
            </a:innerShdw>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cxnSp>
        <p:nvCxnSpPr>
          <p:cNvPr id="24" name="Straight Connector 23"/>
          <p:cNvCxnSpPr/>
          <p:nvPr/>
        </p:nvCxnSpPr>
        <p:spPr bwMode="auto">
          <a:xfrm flipH="1">
            <a:off x="4474629" y="2829548"/>
            <a:ext cx="1338294" cy="330366"/>
          </a:xfrm>
          <a:prstGeom prst="line">
            <a:avLst/>
          </a:prstGeom>
          <a:noFill/>
          <a:ln w="50800" cap="rnd" cmpd="sng" algn="ctr">
            <a:solidFill>
              <a:schemeClr val="bg1"/>
            </a:solidFill>
            <a:prstDash val="sysDot"/>
            <a:round/>
            <a:headEnd type="none" w="sm" len="sm"/>
            <a:tailEnd type="none" w="sm" len="sm"/>
          </a:ln>
          <a:effectLst/>
        </p:spPr>
      </p:cxnSp>
      <p:cxnSp>
        <p:nvCxnSpPr>
          <p:cNvPr id="25" name="Straight Connector 24"/>
          <p:cNvCxnSpPr/>
          <p:nvPr/>
        </p:nvCxnSpPr>
        <p:spPr bwMode="auto">
          <a:xfrm flipH="1" flipV="1">
            <a:off x="13556371" y="2792371"/>
            <a:ext cx="1233755" cy="811398"/>
          </a:xfrm>
          <a:prstGeom prst="line">
            <a:avLst/>
          </a:prstGeom>
          <a:noFill/>
          <a:ln w="50800" cap="rnd" cmpd="sng" algn="ctr">
            <a:solidFill>
              <a:schemeClr val="bg1"/>
            </a:solidFill>
            <a:prstDash val="sysDot"/>
            <a:round/>
            <a:headEnd type="none" w="sm" len="sm"/>
            <a:tailEnd type="none" w="sm" len="sm"/>
          </a:ln>
          <a:effectLst/>
        </p:spPr>
      </p:cxn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92" y="3487316"/>
            <a:ext cx="1075074" cy="1098965"/>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5273" y="2338069"/>
            <a:ext cx="1061322" cy="1217727"/>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72" y="4107431"/>
            <a:ext cx="1807373" cy="1087623"/>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978" y="2889844"/>
            <a:ext cx="1290642" cy="1217588"/>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945145" y="7007882"/>
            <a:ext cx="1828800" cy="1828800"/>
          </a:xfrm>
          <a:prstGeom prst="rect">
            <a:avLst/>
          </a:prstGeom>
        </p:spPr>
      </p:pic>
      <p:sp>
        <p:nvSpPr>
          <p:cNvPr id="31" name="Freeform 30"/>
          <p:cNvSpPr/>
          <p:nvPr/>
        </p:nvSpPr>
        <p:spPr bwMode="auto">
          <a:xfrm>
            <a:off x="4203713" y="6329078"/>
            <a:ext cx="9575826" cy="2381250"/>
          </a:xfrm>
          <a:custGeom>
            <a:avLst/>
            <a:gdLst>
              <a:gd name="connsiteX0" fmla="*/ 0 w 6375400"/>
              <a:gd name="connsiteY0" fmla="*/ 3937000 h 4940300"/>
              <a:gd name="connsiteX1" fmla="*/ 1130300 w 6375400"/>
              <a:gd name="connsiteY1" fmla="*/ 0 h 4940300"/>
              <a:gd name="connsiteX2" fmla="*/ 6375400 w 6375400"/>
              <a:gd name="connsiteY2" fmla="*/ 3187700 h 4940300"/>
              <a:gd name="connsiteX3" fmla="*/ 152400 w 6375400"/>
              <a:gd name="connsiteY3" fmla="*/ 4940300 h 4940300"/>
              <a:gd name="connsiteX4" fmla="*/ 0 w 6375400"/>
              <a:gd name="connsiteY4" fmla="*/ 3937000 h 4940300"/>
              <a:gd name="connsiteX0" fmla="*/ 0 w 6375400"/>
              <a:gd name="connsiteY0" fmla="*/ 3733800 h 4737100"/>
              <a:gd name="connsiteX1" fmla="*/ 1257300 w 6375400"/>
              <a:gd name="connsiteY1" fmla="*/ 0 h 4737100"/>
              <a:gd name="connsiteX2" fmla="*/ 6375400 w 6375400"/>
              <a:gd name="connsiteY2" fmla="*/ 2984500 h 4737100"/>
              <a:gd name="connsiteX3" fmla="*/ 152400 w 6375400"/>
              <a:gd name="connsiteY3" fmla="*/ 4737100 h 4737100"/>
              <a:gd name="connsiteX4" fmla="*/ 0 w 6375400"/>
              <a:gd name="connsiteY4" fmla="*/ 3733800 h 4737100"/>
              <a:gd name="connsiteX0" fmla="*/ 0 w 6375400"/>
              <a:gd name="connsiteY0" fmla="*/ 749300 h 1752600"/>
              <a:gd name="connsiteX1" fmla="*/ 1031523 w 6375400"/>
              <a:gd name="connsiteY1" fmla="*/ 153811 h 1752600"/>
              <a:gd name="connsiteX2" fmla="*/ 6375400 w 6375400"/>
              <a:gd name="connsiteY2" fmla="*/ 0 h 1752600"/>
              <a:gd name="connsiteX3" fmla="*/ 152400 w 6375400"/>
              <a:gd name="connsiteY3" fmla="*/ 1752600 h 1752600"/>
              <a:gd name="connsiteX4" fmla="*/ 0 w 6375400"/>
              <a:gd name="connsiteY4" fmla="*/ 749300 h 1752600"/>
              <a:gd name="connsiteX0" fmla="*/ 0 w 6477000"/>
              <a:gd name="connsiteY0" fmla="*/ 595489 h 1598789"/>
              <a:gd name="connsiteX1" fmla="*/ 1031523 w 6477000"/>
              <a:gd name="connsiteY1" fmla="*/ 0 h 1598789"/>
              <a:gd name="connsiteX2" fmla="*/ 6477000 w 6477000"/>
              <a:gd name="connsiteY2" fmla="*/ 49389 h 1598789"/>
              <a:gd name="connsiteX3" fmla="*/ 152400 w 6477000"/>
              <a:gd name="connsiteY3" fmla="*/ 1598789 h 1598789"/>
              <a:gd name="connsiteX4" fmla="*/ 0 w 6477000"/>
              <a:gd name="connsiteY4" fmla="*/ 595489 h 1598789"/>
              <a:gd name="connsiteX0" fmla="*/ 0 w 6409267"/>
              <a:gd name="connsiteY0" fmla="*/ 1114778 h 1598789"/>
              <a:gd name="connsiteX1" fmla="*/ 963790 w 6409267"/>
              <a:gd name="connsiteY1" fmla="*/ 0 h 1598789"/>
              <a:gd name="connsiteX2" fmla="*/ 6409267 w 6409267"/>
              <a:gd name="connsiteY2" fmla="*/ 49389 h 1598789"/>
              <a:gd name="connsiteX3" fmla="*/ 84667 w 6409267"/>
              <a:gd name="connsiteY3" fmla="*/ 1598789 h 1598789"/>
              <a:gd name="connsiteX4" fmla="*/ 0 w 6409267"/>
              <a:gd name="connsiteY4" fmla="*/ 1114778 h 1598789"/>
              <a:gd name="connsiteX0" fmla="*/ 0 w 6409267"/>
              <a:gd name="connsiteY0" fmla="*/ 1103489 h 1587500"/>
              <a:gd name="connsiteX1" fmla="*/ 1257301 w 6409267"/>
              <a:gd name="connsiteY1" fmla="*/ 0 h 1587500"/>
              <a:gd name="connsiteX2" fmla="*/ 6409267 w 6409267"/>
              <a:gd name="connsiteY2" fmla="*/ 38100 h 1587500"/>
              <a:gd name="connsiteX3" fmla="*/ 84667 w 6409267"/>
              <a:gd name="connsiteY3" fmla="*/ 1587500 h 1587500"/>
              <a:gd name="connsiteX4" fmla="*/ 0 w 6409267"/>
              <a:gd name="connsiteY4" fmla="*/ 1103489 h 1587500"/>
              <a:gd name="connsiteX0" fmla="*/ 0 w 5806923"/>
              <a:gd name="connsiteY0" fmla="*/ 1103489 h 1587500"/>
              <a:gd name="connsiteX1" fmla="*/ 1257301 w 5806923"/>
              <a:gd name="connsiteY1" fmla="*/ 0 h 1587500"/>
              <a:gd name="connsiteX2" fmla="*/ 5806923 w 5806923"/>
              <a:gd name="connsiteY2" fmla="*/ 139700 h 1587500"/>
              <a:gd name="connsiteX3" fmla="*/ 84667 w 5806923"/>
              <a:gd name="connsiteY3" fmla="*/ 1587500 h 1587500"/>
              <a:gd name="connsiteX4" fmla="*/ 0 w 5806923"/>
              <a:gd name="connsiteY4" fmla="*/ 1103489 h 1587500"/>
              <a:gd name="connsiteX0" fmla="*/ 0 w 5806923"/>
              <a:gd name="connsiteY0" fmla="*/ 1103489 h 1587500"/>
              <a:gd name="connsiteX1" fmla="*/ 1257301 w 5806923"/>
              <a:gd name="connsiteY1" fmla="*/ 0 h 1587500"/>
              <a:gd name="connsiteX2" fmla="*/ 5806923 w 5806923"/>
              <a:gd name="connsiteY2" fmla="*/ 139700 h 1587500"/>
              <a:gd name="connsiteX3" fmla="*/ 84667 w 5806923"/>
              <a:gd name="connsiteY3" fmla="*/ 1587500 h 1587500"/>
              <a:gd name="connsiteX4" fmla="*/ 0 w 5806923"/>
              <a:gd name="connsiteY4" fmla="*/ 1103489 h 1587500"/>
              <a:gd name="connsiteX0" fmla="*/ 0 w 5936840"/>
              <a:gd name="connsiteY0" fmla="*/ 1103489 h 1587500"/>
              <a:gd name="connsiteX1" fmla="*/ 1257301 w 5936840"/>
              <a:gd name="connsiteY1" fmla="*/ 0 h 1587500"/>
              <a:gd name="connsiteX2" fmla="*/ 5936840 w 5936840"/>
              <a:gd name="connsiteY2" fmla="*/ 165100 h 1587500"/>
              <a:gd name="connsiteX3" fmla="*/ 84667 w 5936840"/>
              <a:gd name="connsiteY3" fmla="*/ 1587500 h 1587500"/>
              <a:gd name="connsiteX4" fmla="*/ 0 w 5936840"/>
              <a:gd name="connsiteY4" fmla="*/ 1103489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6840" h="1587500">
                <a:moveTo>
                  <a:pt x="0" y="1103489"/>
                </a:moveTo>
                <a:lnTo>
                  <a:pt x="1257301" y="0"/>
                </a:lnTo>
                <a:lnTo>
                  <a:pt x="5936840" y="165100"/>
                </a:lnTo>
                <a:lnTo>
                  <a:pt x="84667" y="1587500"/>
                </a:lnTo>
                <a:lnTo>
                  <a:pt x="0" y="1103489"/>
                </a:lnTo>
                <a:close/>
              </a:path>
            </a:pathLst>
          </a:custGeom>
          <a:gradFill flip="none" rotWithShape="1">
            <a:gsLst>
              <a:gs pos="0">
                <a:schemeClr val="accent4">
                  <a:lumMod val="20000"/>
                  <a:lumOff val="80000"/>
                </a:schemeClr>
              </a:gs>
              <a:gs pos="53000">
                <a:srgbClr val="E9F3EC"/>
              </a:gs>
              <a:gs pos="100000">
                <a:schemeClr val="accent4">
                  <a:lumMod val="20000"/>
                  <a:lumOff val="80000"/>
                </a:schemeClr>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06826" y="2497258"/>
            <a:ext cx="1807373" cy="1087623"/>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64681" y="3323071"/>
            <a:ext cx="1370604" cy="1401062"/>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36016" y="4596222"/>
            <a:ext cx="1290642" cy="1217588"/>
          </a:xfrm>
          <a:prstGeom prst="rect">
            <a:avLst/>
          </a:prstGeom>
        </p:spPr>
      </p:pic>
      <p:sp>
        <p:nvSpPr>
          <p:cNvPr id="35" name="Title 1"/>
          <p:cNvSpPr txBox="1">
            <a:spLocks/>
          </p:cNvSpPr>
          <p:nvPr/>
        </p:nvSpPr>
        <p:spPr>
          <a:xfrm>
            <a:off x="702470" y="397670"/>
            <a:ext cx="12315825" cy="131445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kern="0" dirty="0">
              <a:latin typeface="Oracle Sans" panose="020B0503020204020204" pitchFamily="34" charset="0"/>
              <a:cs typeface="Oracle Sans" panose="020B0503020204020204" pitchFamily="34" charset="0"/>
            </a:endParaRPr>
          </a:p>
        </p:txBody>
      </p:sp>
      <p:grpSp>
        <p:nvGrpSpPr>
          <p:cNvPr id="36" name="Group 35"/>
          <p:cNvGrpSpPr/>
          <p:nvPr/>
        </p:nvGrpSpPr>
        <p:grpSpPr>
          <a:xfrm>
            <a:off x="1828800" y="6701177"/>
            <a:ext cx="3109998" cy="2654877"/>
            <a:chOff x="925903" y="4436149"/>
            <a:chExt cx="2073332" cy="1769918"/>
          </a:xfrm>
        </p:grpSpPr>
        <p:pic>
          <p:nvPicPr>
            <p:cNvPr id="37" name="Picture 36" descr="cnt2296370.png"/>
            <p:cNvPicPr>
              <a:picLocks noChangeAspect="1"/>
            </p:cNvPicPr>
            <p:nvPr/>
          </p:nvPicPr>
          <p:blipFill>
            <a:blip r:embed="rId9" cstate="print"/>
            <a:stretch>
              <a:fillRect/>
            </a:stretch>
          </p:blipFill>
          <p:spPr>
            <a:xfrm>
              <a:off x="925903" y="4436149"/>
              <a:ext cx="2073332" cy="1769918"/>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2148825" y="4982199"/>
              <a:ext cx="621295" cy="642719"/>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80386" y="4860004"/>
              <a:ext cx="960162" cy="790314"/>
            </a:xfrm>
            <a:prstGeom prst="rect">
              <a:avLst/>
            </a:prstGeom>
          </p:spPr>
        </p:pic>
      </p:grpSp>
      <p:grpSp>
        <p:nvGrpSpPr>
          <p:cNvPr id="40" name="Group 39"/>
          <p:cNvGrpSpPr/>
          <p:nvPr/>
        </p:nvGrpSpPr>
        <p:grpSpPr>
          <a:xfrm>
            <a:off x="5759624" y="2160240"/>
            <a:ext cx="8229600" cy="5143500"/>
            <a:chOff x="642215" y="1268697"/>
            <a:chExt cx="5486400" cy="3429000"/>
          </a:xfrm>
        </p:grpSpPr>
        <p:sp>
          <p:nvSpPr>
            <p:cNvPr id="41" name="Rounded Rectangle 40"/>
            <p:cNvSpPr/>
            <p:nvPr/>
          </p:nvSpPr>
          <p:spPr bwMode="auto">
            <a:xfrm>
              <a:off x="642215" y="1268697"/>
              <a:ext cx="5486400" cy="3429000"/>
            </a:xfrm>
            <a:prstGeom prst="roundRect">
              <a:avLst>
                <a:gd name="adj" fmla="val 9753"/>
              </a:avLst>
            </a:prstGeom>
            <a:gradFill flip="none" rotWithShape="1">
              <a:gsLst>
                <a:gs pos="0">
                  <a:schemeClr val="bg2">
                    <a:lumMod val="90000"/>
                  </a:schemeClr>
                </a:gs>
                <a:gs pos="50000">
                  <a:schemeClr val="accent5">
                    <a:lumMod val="40000"/>
                    <a:lumOff val="60000"/>
                  </a:schemeClr>
                </a:gs>
                <a:gs pos="100000">
                  <a:schemeClr val="accent6">
                    <a:lumMod val="20000"/>
                    <a:lumOff val="80000"/>
                  </a:schemeClr>
                </a:gs>
              </a:gsLst>
              <a:lin ang="5400000" scaled="1"/>
              <a:tileRect/>
            </a:gradFill>
            <a:ln w="38100" cap="flat" cmpd="sng" algn="ctr">
              <a:solidFill>
                <a:schemeClr val="bg2">
                  <a:lumMod val="75000"/>
                </a:schemeClr>
              </a:solidFill>
              <a:prstDash val="solid"/>
              <a:round/>
              <a:headEnd type="none" w="sm" len="sm"/>
              <a:tailEnd type="none" w="sm" len="sm"/>
            </a:ln>
            <a:effectLst/>
          </p:spPr>
          <p:txBody>
            <a:bodyPr wrap="square">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sz="2100" dirty="0">
                <a:latin typeface="Oracle Sans" panose="020B0503020204020204" pitchFamily="34" charset="0"/>
                <a:cs typeface="Oracle Sans" panose="020B0503020204020204" pitchFamily="34" charset="0"/>
              </a:endParaRPr>
            </a:p>
          </p:txBody>
        </p:sp>
        <p:grpSp>
          <p:nvGrpSpPr>
            <p:cNvPr id="42" name="Group 41"/>
            <p:cNvGrpSpPr/>
            <p:nvPr/>
          </p:nvGrpSpPr>
          <p:grpSpPr>
            <a:xfrm>
              <a:off x="822325" y="1409700"/>
              <a:ext cx="4991100" cy="3049891"/>
              <a:chOff x="3903662" y="1447800"/>
              <a:chExt cx="4991100" cy="3049891"/>
            </a:xfrm>
          </p:grpSpPr>
          <p:sp>
            <p:nvSpPr>
              <p:cNvPr id="43" name="Rounded Rectangle 42"/>
              <p:cNvSpPr/>
              <p:nvPr/>
            </p:nvSpPr>
            <p:spPr bwMode="auto">
              <a:xfrm>
                <a:off x="5884864" y="1847910"/>
                <a:ext cx="2667000" cy="381000"/>
              </a:xfrm>
              <a:prstGeom prst="roundRect">
                <a:avLst>
                  <a:gd name="adj" fmla="val 0"/>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44" name="TextBox 43"/>
              <p:cNvSpPr txBox="1"/>
              <p:nvPr/>
            </p:nvSpPr>
            <p:spPr>
              <a:xfrm>
                <a:off x="3903663" y="1447800"/>
                <a:ext cx="2057401"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3000" b="1" dirty="0">
                    <a:solidFill>
                      <a:srgbClr val="000000"/>
                    </a:solidFill>
                    <a:latin typeface="Oracle Sans" panose="020B0503020204020204" pitchFamily="34" charset="0"/>
                    <a:cs typeface="Oracle Sans" panose="020B0503020204020204" pitchFamily="34" charset="0"/>
                  </a:rPr>
                  <a:t>HR Application</a:t>
                </a:r>
              </a:p>
            </p:txBody>
          </p:sp>
          <p:sp>
            <p:nvSpPr>
              <p:cNvPr id="45" name="TextBox 44"/>
              <p:cNvSpPr txBox="1"/>
              <p:nvPr/>
            </p:nvSpPr>
            <p:spPr>
              <a:xfrm>
                <a:off x="3903663" y="1860610"/>
                <a:ext cx="1600202" cy="24622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Basic Search:</a:t>
                </a:r>
              </a:p>
            </p:txBody>
          </p:sp>
          <p:sp>
            <p:nvSpPr>
              <p:cNvPr id="46" name="TextBox 45"/>
              <p:cNvSpPr txBox="1"/>
              <p:nvPr/>
            </p:nvSpPr>
            <p:spPr>
              <a:xfrm>
                <a:off x="3903662" y="2514600"/>
                <a:ext cx="2057403" cy="24622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Advanced Search:</a:t>
                </a:r>
              </a:p>
            </p:txBody>
          </p:sp>
          <p:sp>
            <p:nvSpPr>
              <p:cNvPr id="47" name="TextBox 46"/>
              <p:cNvSpPr txBox="1"/>
              <p:nvPr/>
            </p:nvSpPr>
            <p:spPr>
              <a:xfrm>
                <a:off x="3903662" y="3013963"/>
                <a:ext cx="1371602" cy="24622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First Name</a:t>
                </a:r>
              </a:p>
            </p:txBody>
          </p:sp>
          <p:sp>
            <p:nvSpPr>
              <p:cNvPr id="48" name="Rounded Rectangle 47"/>
              <p:cNvSpPr/>
              <p:nvPr/>
            </p:nvSpPr>
            <p:spPr bwMode="auto">
              <a:xfrm>
                <a:off x="5275264" y="3008129"/>
                <a:ext cx="990600" cy="381000"/>
              </a:xfrm>
              <a:prstGeom prst="roundRect">
                <a:avLst>
                  <a:gd name="adj" fmla="val 0"/>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9" name="TextBox 48"/>
              <p:cNvSpPr txBox="1"/>
              <p:nvPr/>
            </p:nvSpPr>
            <p:spPr>
              <a:xfrm>
                <a:off x="3903662" y="3568244"/>
                <a:ext cx="1371602" cy="24622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Last Name</a:t>
                </a:r>
              </a:p>
            </p:txBody>
          </p:sp>
          <p:sp>
            <p:nvSpPr>
              <p:cNvPr id="50" name="Rounded Rectangle 49"/>
              <p:cNvSpPr/>
              <p:nvPr/>
            </p:nvSpPr>
            <p:spPr bwMode="auto">
              <a:xfrm>
                <a:off x="5275264" y="3562410"/>
                <a:ext cx="990600" cy="381000"/>
              </a:xfrm>
              <a:prstGeom prst="roundRect">
                <a:avLst>
                  <a:gd name="adj" fmla="val 0"/>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1" name="TextBox 50"/>
              <p:cNvSpPr txBox="1"/>
              <p:nvPr/>
            </p:nvSpPr>
            <p:spPr>
              <a:xfrm>
                <a:off x="6532560" y="3013963"/>
                <a:ext cx="1371602" cy="24622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Emp. ID</a:t>
                </a:r>
              </a:p>
            </p:txBody>
          </p:sp>
          <p:sp>
            <p:nvSpPr>
              <p:cNvPr id="52" name="Rounded Rectangle 51"/>
              <p:cNvSpPr/>
              <p:nvPr/>
            </p:nvSpPr>
            <p:spPr bwMode="auto">
              <a:xfrm>
                <a:off x="7904162" y="3008129"/>
                <a:ext cx="990600" cy="381000"/>
              </a:xfrm>
              <a:prstGeom prst="roundRect">
                <a:avLst>
                  <a:gd name="adj" fmla="val 0"/>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3" name="TextBox 52"/>
              <p:cNvSpPr txBox="1"/>
              <p:nvPr/>
            </p:nvSpPr>
            <p:spPr>
              <a:xfrm>
                <a:off x="6532559" y="3568244"/>
                <a:ext cx="1538289" cy="24622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Department</a:t>
                </a:r>
              </a:p>
            </p:txBody>
          </p:sp>
          <p:sp>
            <p:nvSpPr>
              <p:cNvPr id="54" name="Rounded Rectangle 53"/>
              <p:cNvSpPr/>
              <p:nvPr/>
            </p:nvSpPr>
            <p:spPr bwMode="auto">
              <a:xfrm>
                <a:off x="7904162" y="3562410"/>
                <a:ext cx="990600" cy="381000"/>
              </a:xfrm>
              <a:prstGeom prst="roundRect">
                <a:avLst>
                  <a:gd name="adj" fmla="val 0"/>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5" name="Rounded Rectangle 54"/>
              <p:cNvSpPr/>
              <p:nvPr/>
            </p:nvSpPr>
            <p:spPr bwMode="auto">
              <a:xfrm>
                <a:off x="8228013" y="4116691"/>
                <a:ext cx="647702" cy="381000"/>
              </a:xfrm>
              <a:prstGeom prst="roundRect">
                <a:avLst/>
              </a:prstGeom>
              <a:solidFill>
                <a:srgbClr val="56C84C"/>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137160" tIns="68580" rIns="137160" bIns="6858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r>
                  <a:rPr lang="en-US" b="1" dirty="0">
                    <a:solidFill>
                      <a:schemeClr val="bg1"/>
                    </a:solidFill>
                    <a:latin typeface="Oracle Sans" panose="020B0503020204020204" pitchFamily="34" charset="0"/>
                    <a:cs typeface="Oracle Sans" panose="020B0503020204020204" pitchFamily="34" charset="0"/>
                  </a:rPr>
                  <a:t>GO</a:t>
                </a:r>
                <a:endParaRPr kumimoji="0" lang="en-US" sz="27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endParaRPr>
              </a:p>
            </p:txBody>
          </p:sp>
        </p:grpSp>
      </p:grpSp>
      <p:cxnSp>
        <p:nvCxnSpPr>
          <p:cNvPr id="56" name="Straight Connector 55"/>
          <p:cNvCxnSpPr>
            <a:endCxn id="29" idx="1"/>
          </p:cNvCxnSpPr>
          <p:nvPr/>
        </p:nvCxnSpPr>
        <p:spPr bwMode="auto">
          <a:xfrm>
            <a:off x="2400300" y="3154438"/>
            <a:ext cx="1266678" cy="344201"/>
          </a:xfrm>
          <a:prstGeom prst="line">
            <a:avLst/>
          </a:prstGeom>
          <a:noFill/>
          <a:ln w="50800" cap="rnd" cmpd="sng" algn="ctr">
            <a:solidFill>
              <a:schemeClr val="bg1"/>
            </a:solidFill>
            <a:prstDash val="sysDot"/>
            <a:round/>
            <a:headEnd type="none" w="sm" len="sm"/>
            <a:tailEnd type="none" w="sm" len="sm"/>
          </a:ln>
          <a:effectLst/>
        </p:spPr>
      </p:cxnSp>
      <p:cxnSp>
        <p:nvCxnSpPr>
          <p:cNvPr id="57" name="Straight Connector 56"/>
          <p:cNvCxnSpPr>
            <a:endCxn id="29" idx="2"/>
          </p:cNvCxnSpPr>
          <p:nvPr/>
        </p:nvCxnSpPr>
        <p:spPr bwMode="auto">
          <a:xfrm flipV="1">
            <a:off x="3623444" y="4107431"/>
            <a:ext cx="688856" cy="568728"/>
          </a:xfrm>
          <a:prstGeom prst="line">
            <a:avLst/>
          </a:prstGeom>
          <a:noFill/>
          <a:ln w="50800" cap="rnd" cmpd="sng" algn="ctr">
            <a:solidFill>
              <a:schemeClr val="bg1"/>
            </a:solidFill>
            <a:prstDash val="sysDot"/>
            <a:round/>
            <a:headEnd type="none" w="sm" len="sm"/>
            <a:tailEnd type="none" w="sm" len="sm"/>
          </a:ln>
          <a:effectLst/>
        </p:spPr>
      </p:cxnSp>
      <p:cxnSp>
        <p:nvCxnSpPr>
          <p:cNvPr id="58" name="Straight Connector 57"/>
          <p:cNvCxnSpPr/>
          <p:nvPr/>
        </p:nvCxnSpPr>
        <p:spPr bwMode="auto">
          <a:xfrm flipH="1" flipV="1">
            <a:off x="766876" y="4190582"/>
            <a:ext cx="888398" cy="485577"/>
          </a:xfrm>
          <a:prstGeom prst="line">
            <a:avLst/>
          </a:prstGeom>
          <a:noFill/>
          <a:ln w="50800" cap="rnd" cmpd="sng" algn="ctr">
            <a:solidFill>
              <a:schemeClr val="bg1"/>
            </a:solidFill>
            <a:prstDash val="sysDot"/>
            <a:round/>
            <a:headEnd type="none" w="sm" len="sm"/>
            <a:tailEnd type="none" w="sm" len="sm"/>
          </a:ln>
          <a:effectLst/>
        </p:spPr>
      </p:cxnSp>
      <p:cxnSp>
        <p:nvCxnSpPr>
          <p:cNvPr id="59" name="Straight Connector 58"/>
          <p:cNvCxnSpPr/>
          <p:nvPr/>
        </p:nvCxnSpPr>
        <p:spPr bwMode="auto">
          <a:xfrm>
            <a:off x="3446579" y="5074138"/>
            <a:ext cx="1134801" cy="556778"/>
          </a:xfrm>
          <a:prstGeom prst="line">
            <a:avLst/>
          </a:prstGeom>
          <a:noFill/>
          <a:ln w="50800" cap="rnd" cmpd="sng" algn="ctr">
            <a:solidFill>
              <a:schemeClr val="bg1"/>
            </a:solidFill>
            <a:prstDash val="sysDot"/>
            <a:round/>
            <a:headEnd type="none" w="sm" len="sm"/>
            <a:tailEnd type="none" w="sm" len="sm"/>
          </a:ln>
          <a:effectLst/>
        </p:spPr>
      </p:cxnSp>
      <p:cxnSp>
        <p:nvCxnSpPr>
          <p:cNvPr id="60" name="Straight Connector 59"/>
          <p:cNvCxnSpPr/>
          <p:nvPr/>
        </p:nvCxnSpPr>
        <p:spPr bwMode="auto">
          <a:xfrm flipH="1" flipV="1">
            <a:off x="15369511" y="4522184"/>
            <a:ext cx="888398" cy="485577"/>
          </a:xfrm>
          <a:prstGeom prst="line">
            <a:avLst/>
          </a:prstGeom>
          <a:noFill/>
          <a:ln w="50800" cap="rnd" cmpd="sng" algn="ctr">
            <a:solidFill>
              <a:schemeClr val="bg1"/>
            </a:solidFill>
            <a:prstDash val="sysDot"/>
            <a:round/>
            <a:headEnd type="none" w="sm" len="sm"/>
            <a:tailEnd type="none" w="sm" len="sm"/>
          </a:ln>
          <a:effectLst/>
        </p:spPr>
      </p:cxnSp>
      <p:cxnSp>
        <p:nvCxnSpPr>
          <p:cNvPr id="61" name="Straight Connector 60"/>
          <p:cNvCxnSpPr/>
          <p:nvPr/>
        </p:nvCxnSpPr>
        <p:spPr bwMode="auto">
          <a:xfrm flipV="1">
            <a:off x="15290857" y="3484804"/>
            <a:ext cx="688856" cy="568728"/>
          </a:xfrm>
          <a:prstGeom prst="line">
            <a:avLst/>
          </a:prstGeom>
          <a:noFill/>
          <a:ln w="50800" cap="rnd" cmpd="sng" algn="ctr">
            <a:solidFill>
              <a:schemeClr val="bg1"/>
            </a:solidFill>
            <a:prstDash val="sysDot"/>
            <a:round/>
            <a:headEnd type="none" w="sm" len="sm"/>
            <a:tailEnd type="none" w="sm" len="sm"/>
          </a:ln>
          <a:effectLst/>
        </p:spPr>
      </p:cxnSp>
      <p:cxnSp>
        <p:nvCxnSpPr>
          <p:cNvPr id="62" name="Straight Connector 61"/>
          <p:cNvCxnSpPr/>
          <p:nvPr/>
        </p:nvCxnSpPr>
        <p:spPr bwMode="auto">
          <a:xfrm flipH="1">
            <a:off x="14902902" y="5220281"/>
            <a:ext cx="1338294" cy="330366"/>
          </a:xfrm>
          <a:prstGeom prst="line">
            <a:avLst/>
          </a:prstGeom>
          <a:noFill/>
          <a:ln w="50800" cap="rnd" cmpd="sng" algn="ctr">
            <a:solidFill>
              <a:schemeClr val="bg1"/>
            </a:solidFill>
            <a:prstDash val="sysDot"/>
            <a:round/>
            <a:headEnd type="none" w="sm" len="sm"/>
            <a:tailEnd type="none" w="sm" len="sm"/>
          </a:ln>
          <a:effectLst/>
        </p:spPr>
      </p:cxnSp>
      <p:cxnSp>
        <p:nvCxnSpPr>
          <p:cNvPr id="63" name="Straight Connector 62"/>
          <p:cNvCxnSpPr>
            <a:endCxn id="32" idx="2"/>
          </p:cNvCxnSpPr>
          <p:nvPr/>
        </p:nvCxnSpPr>
        <p:spPr bwMode="auto">
          <a:xfrm flipH="1" flipV="1">
            <a:off x="16810512" y="3584881"/>
            <a:ext cx="1122924" cy="468651"/>
          </a:xfrm>
          <a:prstGeom prst="line">
            <a:avLst/>
          </a:prstGeom>
          <a:noFill/>
          <a:ln w="50800" cap="rnd" cmpd="sng" algn="ctr">
            <a:solidFill>
              <a:schemeClr val="bg1"/>
            </a:solidFill>
            <a:prstDash val="sysDot"/>
            <a:round/>
            <a:headEnd type="none" w="sm" len="sm"/>
            <a:tailEnd type="none" w="sm" len="sm"/>
          </a:ln>
          <a:effectLst/>
        </p:spPr>
      </p:cxnSp>
      <p:cxnSp>
        <p:nvCxnSpPr>
          <p:cNvPr id="64" name="Straight Connector 63"/>
          <p:cNvCxnSpPr/>
          <p:nvPr/>
        </p:nvCxnSpPr>
        <p:spPr bwMode="auto">
          <a:xfrm flipH="1">
            <a:off x="530897" y="3154438"/>
            <a:ext cx="1473443" cy="775592"/>
          </a:xfrm>
          <a:prstGeom prst="line">
            <a:avLst/>
          </a:prstGeom>
          <a:noFill/>
          <a:ln w="50800" cap="rnd" cmpd="sng" algn="ctr">
            <a:solidFill>
              <a:schemeClr val="bg1"/>
            </a:solidFill>
            <a:prstDash val="sysDot"/>
            <a:round/>
            <a:headEnd type="none" w="sm" len="sm"/>
            <a:tailEnd type="none" w="sm" len="sm"/>
          </a:ln>
          <a:effectLst/>
        </p:spPr>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62669" y="5070442"/>
            <a:ext cx="930176" cy="1067253"/>
          </a:xfrm>
          <a:prstGeom prst="rect">
            <a:avLst/>
          </a:prstGeom>
        </p:spPr>
      </p:pic>
      <p:sp>
        <p:nvSpPr>
          <p:cNvPr id="5" name="Title 4"/>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Human Resources (HR) Application</a:t>
            </a:r>
          </a:p>
        </p:txBody>
      </p:sp>
    </p:spTree>
    <p:custDataLst>
      <p:tags r:id="rId1"/>
    </p:custDataLst>
    <p:extLst>
      <p:ext uri="{BB962C8B-B14F-4D97-AF65-F5344CB8AC3E}">
        <p14:creationId xmlns:p14="http://schemas.microsoft.com/office/powerpoint/2010/main" val="197930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Tables Used in This Course</a:t>
            </a:r>
          </a:p>
        </p:txBody>
      </p:sp>
      <p:grpSp>
        <p:nvGrpSpPr>
          <p:cNvPr id="183" name="Group 182"/>
          <p:cNvGrpSpPr/>
          <p:nvPr/>
        </p:nvGrpSpPr>
        <p:grpSpPr>
          <a:xfrm>
            <a:off x="4658773" y="2182232"/>
            <a:ext cx="8970455" cy="7497772"/>
            <a:chOff x="2870808" y="826234"/>
            <a:chExt cx="6578333" cy="5498366"/>
          </a:xfrm>
        </p:grpSpPr>
        <p:sp>
          <p:nvSpPr>
            <p:cNvPr id="184" name="Line 56"/>
            <p:cNvSpPr>
              <a:spLocks noChangeShapeType="1"/>
            </p:cNvSpPr>
            <p:nvPr/>
          </p:nvSpPr>
          <p:spPr bwMode="auto">
            <a:xfrm>
              <a:off x="3743638" y="1418502"/>
              <a:ext cx="1622970"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185" name="Group 184"/>
            <p:cNvGrpSpPr/>
            <p:nvPr/>
          </p:nvGrpSpPr>
          <p:grpSpPr>
            <a:xfrm>
              <a:off x="6932612" y="1593051"/>
              <a:ext cx="914564" cy="328621"/>
              <a:chOff x="3039118" y="2717772"/>
              <a:chExt cx="914564" cy="328621"/>
            </a:xfrm>
          </p:grpSpPr>
          <p:sp>
            <p:nvSpPr>
              <p:cNvPr id="292"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93" name="Group 59"/>
              <p:cNvGrpSpPr>
                <a:grpSpLocks/>
              </p:cNvGrpSpPr>
              <p:nvPr/>
            </p:nvGrpSpPr>
            <p:grpSpPr bwMode="auto">
              <a:xfrm>
                <a:off x="3052491" y="2717772"/>
                <a:ext cx="150923" cy="328621"/>
                <a:chOff x="1303" y="1497"/>
                <a:chExt cx="87" cy="174"/>
              </a:xfrm>
            </p:grpSpPr>
            <p:sp>
              <p:nvSpPr>
                <p:cNvPr id="295"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96"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94"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grpSp>
          <p:nvGrpSpPr>
            <p:cNvPr id="186" name="Group 185"/>
            <p:cNvGrpSpPr/>
            <p:nvPr/>
          </p:nvGrpSpPr>
          <p:grpSpPr>
            <a:xfrm>
              <a:off x="4615404" y="2795579"/>
              <a:ext cx="914564" cy="328621"/>
              <a:chOff x="3039118" y="2717772"/>
              <a:chExt cx="914564" cy="328621"/>
            </a:xfrm>
          </p:grpSpPr>
          <p:sp>
            <p:nvSpPr>
              <p:cNvPr id="287"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88" name="Group 59"/>
              <p:cNvGrpSpPr>
                <a:grpSpLocks/>
              </p:cNvGrpSpPr>
              <p:nvPr/>
            </p:nvGrpSpPr>
            <p:grpSpPr bwMode="auto">
              <a:xfrm>
                <a:off x="3052491" y="2717772"/>
                <a:ext cx="150923" cy="328621"/>
                <a:chOff x="1303" y="1497"/>
                <a:chExt cx="87" cy="174"/>
              </a:xfrm>
            </p:grpSpPr>
            <p:sp>
              <p:nvSpPr>
                <p:cNvPr id="290"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91"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89"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grpSp>
          <p:nvGrpSpPr>
            <p:cNvPr id="187" name="Group 47"/>
            <p:cNvGrpSpPr>
              <a:grpSpLocks/>
            </p:cNvGrpSpPr>
            <p:nvPr/>
          </p:nvGrpSpPr>
          <p:grpSpPr bwMode="auto">
            <a:xfrm>
              <a:off x="3583719" y="1413426"/>
              <a:ext cx="328527" cy="706939"/>
              <a:chOff x="788" y="1001"/>
              <a:chExt cx="175" cy="374"/>
            </a:xfrm>
          </p:grpSpPr>
          <p:sp>
            <p:nvSpPr>
              <p:cNvPr id="283" name="Freeform 51"/>
              <p:cNvSpPr>
                <a:spLocks/>
              </p:cNvSpPr>
              <p:nvPr/>
            </p:nvSpPr>
            <p:spPr bwMode="auto">
              <a:xfrm>
                <a:off x="875" y="1001"/>
                <a:ext cx="1" cy="374"/>
              </a:xfrm>
              <a:custGeom>
                <a:avLst/>
                <a:gdLst>
                  <a:gd name="T0" fmla="*/ 0 w 1"/>
                  <a:gd name="T1" fmla="*/ 4 h 417"/>
                  <a:gd name="T2" fmla="*/ 1 w 1"/>
                  <a:gd name="T3" fmla="*/ 0 h 417"/>
                  <a:gd name="T4" fmla="*/ 0 60000 65536"/>
                  <a:gd name="T5" fmla="*/ 0 60000 65536"/>
                  <a:gd name="T6" fmla="*/ 0 w 1"/>
                  <a:gd name="T7" fmla="*/ 0 h 417"/>
                  <a:gd name="T8" fmla="*/ 1 w 1"/>
                  <a:gd name="T9" fmla="*/ 417 h 417"/>
                </a:gdLst>
                <a:ahLst/>
                <a:cxnLst>
                  <a:cxn ang="T4">
                    <a:pos x="T0" y="T1"/>
                  </a:cxn>
                  <a:cxn ang="T5">
                    <a:pos x="T2" y="T3"/>
                  </a:cxn>
                </a:cxnLst>
                <a:rect l="T6" t="T7" r="T8" b="T9"/>
                <a:pathLst>
                  <a:path w="1" h="417">
                    <a:moveTo>
                      <a:pt x="0" y="417"/>
                    </a:moveTo>
                    <a:lnTo>
                      <a:pt x="1" y="0"/>
                    </a:lnTo>
                  </a:path>
                </a:pathLst>
              </a:cu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84" name="Group 48"/>
              <p:cNvGrpSpPr>
                <a:grpSpLocks/>
              </p:cNvGrpSpPr>
              <p:nvPr/>
            </p:nvGrpSpPr>
            <p:grpSpPr bwMode="auto">
              <a:xfrm>
                <a:off x="788" y="1175"/>
                <a:ext cx="175" cy="87"/>
                <a:chOff x="788" y="1223"/>
                <a:chExt cx="175" cy="87"/>
              </a:xfrm>
            </p:grpSpPr>
            <p:sp>
              <p:nvSpPr>
                <p:cNvPr id="285" name="Line 49"/>
                <p:cNvSpPr>
                  <a:spLocks noChangeShapeType="1"/>
                </p:cNvSpPr>
                <p:nvPr/>
              </p:nvSpPr>
              <p:spPr bwMode="blackWhite">
                <a:xfrm rot="10800000" flipV="1">
                  <a:off x="788" y="1223"/>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86" name="Line 50"/>
                <p:cNvSpPr>
                  <a:spLocks noChangeShapeType="1"/>
                </p:cNvSpPr>
                <p:nvPr/>
              </p:nvSpPr>
              <p:spPr bwMode="blackWhite">
                <a:xfrm rot="10800000" flipH="1" flipV="1">
                  <a:off x="876" y="1223"/>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grpSp>
        <p:sp>
          <p:nvSpPr>
            <p:cNvPr id="188" name="Line 69"/>
            <p:cNvSpPr>
              <a:spLocks noChangeShapeType="1"/>
            </p:cNvSpPr>
            <p:nvPr/>
          </p:nvSpPr>
          <p:spPr bwMode="auto">
            <a:xfrm rot="5400000">
              <a:off x="7148727" y="4023839"/>
              <a:ext cx="0" cy="486721"/>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189" name="Freeform 188"/>
            <p:cNvSpPr/>
            <p:nvPr/>
          </p:nvSpPr>
          <p:spPr bwMode="auto">
            <a:xfrm>
              <a:off x="7774546" y="3642887"/>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nvGrpSpPr>
            <p:cNvPr id="190" name="Group 189"/>
            <p:cNvGrpSpPr/>
            <p:nvPr/>
          </p:nvGrpSpPr>
          <p:grpSpPr>
            <a:xfrm rot="16200000" flipH="1">
              <a:off x="7983974" y="4072455"/>
              <a:ext cx="914564" cy="328621"/>
              <a:chOff x="3039118" y="2717772"/>
              <a:chExt cx="914564" cy="328621"/>
            </a:xfrm>
          </p:grpSpPr>
          <p:sp>
            <p:nvSpPr>
              <p:cNvPr id="278"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79" name="Group 59"/>
              <p:cNvGrpSpPr>
                <a:grpSpLocks/>
              </p:cNvGrpSpPr>
              <p:nvPr/>
            </p:nvGrpSpPr>
            <p:grpSpPr bwMode="auto">
              <a:xfrm>
                <a:off x="3052491" y="2717772"/>
                <a:ext cx="150923" cy="328621"/>
                <a:chOff x="1303" y="1497"/>
                <a:chExt cx="87" cy="174"/>
              </a:xfrm>
            </p:grpSpPr>
            <p:sp>
              <p:nvSpPr>
                <p:cNvPr id="281"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82"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80"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191" name="Freeform 190"/>
            <p:cNvSpPr/>
            <p:nvPr/>
          </p:nvSpPr>
          <p:spPr bwMode="auto">
            <a:xfrm>
              <a:off x="7764732" y="2151487"/>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nvGrpSpPr>
            <p:cNvPr id="192" name="Group 191"/>
            <p:cNvGrpSpPr/>
            <p:nvPr/>
          </p:nvGrpSpPr>
          <p:grpSpPr>
            <a:xfrm rot="16200000" flipH="1">
              <a:off x="7983974" y="2568912"/>
              <a:ext cx="914564" cy="328621"/>
              <a:chOff x="3039118" y="2717772"/>
              <a:chExt cx="914564" cy="328621"/>
            </a:xfrm>
          </p:grpSpPr>
          <p:sp>
            <p:nvSpPr>
              <p:cNvPr id="273"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74" name="Group 59"/>
              <p:cNvGrpSpPr>
                <a:grpSpLocks/>
              </p:cNvGrpSpPr>
              <p:nvPr/>
            </p:nvGrpSpPr>
            <p:grpSpPr bwMode="auto">
              <a:xfrm>
                <a:off x="3052491" y="2717772"/>
                <a:ext cx="150923" cy="328621"/>
                <a:chOff x="1303" y="1497"/>
                <a:chExt cx="87" cy="174"/>
              </a:xfrm>
            </p:grpSpPr>
            <p:sp>
              <p:nvSpPr>
                <p:cNvPr id="276"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77"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75"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193" name="Freeform 192"/>
            <p:cNvSpPr/>
            <p:nvPr/>
          </p:nvSpPr>
          <p:spPr bwMode="auto">
            <a:xfrm>
              <a:off x="5426604" y="1903152"/>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grpSp>
          <p:nvGrpSpPr>
            <p:cNvPr id="194" name="Group 193"/>
            <p:cNvGrpSpPr/>
            <p:nvPr/>
          </p:nvGrpSpPr>
          <p:grpSpPr>
            <a:xfrm rot="16200000" flipH="1">
              <a:off x="5877641" y="2333192"/>
              <a:ext cx="914564" cy="328621"/>
              <a:chOff x="3039118" y="2717772"/>
              <a:chExt cx="914564" cy="328621"/>
            </a:xfrm>
          </p:grpSpPr>
          <p:sp>
            <p:nvSpPr>
              <p:cNvPr id="268"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69" name="Group 59"/>
              <p:cNvGrpSpPr>
                <a:grpSpLocks/>
              </p:cNvGrpSpPr>
              <p:nvPr/>
            </p:nvGrpSpPr>
            <p:grpSpPr bwMode="auto">
              <a:xfrm>
                <a:off x="3052491" y="2717772"/>
                <a:ext cx="150923" cy="328621"/>
                <a:chOff x="1303" y="1497"/>
                <a:chExt cx="87" cy="174"/>
              </a:xfrm>
            </p:grpSpPr>
            <p:sp>
              <p:nvSpPr>
                <p:cNvPr id="271"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72"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70"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grpSp>
          <p:nvGrpSpPr>
            <p:cNvPr id="195" name="Group 194"/>
            <p:cNvGrpSpPr/>
            <p:nvPr/>
          </p:nvGrpSpPr>
          <p:grpSpPr>
            <a:xfrm rot="5400000" flipH="1" flipV="1">
              <a:off x="5396619" y="1854985"/>
              <a:ext cx="914564" cy="328621"/>
              <a:chOff x="3039118" y="2717772"/>
              <a:chExt cx="914564" cy="328621"/>
            </a:xfrm>
          </p:grpSpPr>
          <p:sp>
            <p:nvSpPr>
              <p:cNvPr id="263"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64" name="Group 59"/>
              <p:cNvGrpSpPr>
                <a:grpSpLocks/>
              </p:cNvGrpSpPr>
              <p:nvPr/>
            </p:nvGrpSpPr>
            <p:grpSpPr bwMode="auto">
              <a:xfrm>
                <a:off x="3052491" y="2717772"/>
                <a:ext cx="150923" cy="328621"/>
                <a:chOff x="1303" y="1497"/>
                <a:chExt cx="87" cy="174"/>
              </a:xfrm>
            </p:grpSpPr>
            <p:sp>
              <p:nvSpPr>
                <p:cNvPr id="266"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67"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65"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grpSp>
          <p:nvGrpSpPr>
            <p:cNvPr id="196" name="Group 195"/>
            <p:cNvGrpSpPr/>
            <p:nvPr/>
          </p:nvGrpSpPr>
          <p:grpSpPr>
            <a:xfrm flipH="1" flipV="1">
              <a:off x="4299479" y="4471979"/>
              <a:ext cx="914564" cy="328621"/>
              <a:chOff x="3039118" y="2717772"/>
              <a:chExt cx="914564" cy="328621"/>
            </a:xfrm>
          </p:grpSpPr>
          <p:sp>
            <p:nvSpPr>
              <p:cNvPr id="258" name="Line 57"/>
              <p:cNvSpPr>
                <a:spLocks noChangeShapeType="1"/>
              </p:cNvSpPr>
              <p:nvPr/>
            </p:nvSpPr>
            <p:spPr bwMode="auto">
              <a:xfrm>
                <a:off x="3210606" y="2880171"/>
                <a:ext cx="743076" cy="0"/>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59" name="Group 59"/>
              <p:cNvGrpSpPr>
                <a:grpSpLocks/>
              </p:cNvGrpSpPr>
              <p:nvPr/>
            </p:nvGrpSpPr>
            <p:grpSpPr bwMode="auto">
              <a:xfrm>
                <a:off x="3052491" y="2717772"/>
                <a:ext cx="150923" cy="328621"/>
                <a:chOff x="1303" y="1497"/>
                <a:chExt cx="87" cy="174"/>
              </a:xfrm>
            </p:grpSpPr>
            <p:sp>
              <p:nvSpPr>
                <p:cNvPr id="261" name="Line 60"/>
                <p:cNvSpPr>
                  <a:spLocks noChangeShapeType="1"/>
                </p:cNvSpPr>
                <p:nvPr/>
              </p:nvSpPr>
              <p:spPr bwMode="blackWhite">
                <a:xfrm rot="5400000" flipH="1" flipV="1">
                  <a:off x="1303" y="1584"/>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62" name="Line 61"/>
                <p:cNvSpPr>
                  <a:spLocks noChangeShapeType="1"/>
                </p:cNvSpPr>
                <p:nvPr/>
              </p:nvSpPr>
              <p:spPr bwMode="blackWhite">
                <a:xfrm rot="5400000" flipV="1">
                  <a:off x="1303" y="1497"/>
                  <a:ext cx="87" cy="87"/>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60" name="Line 58"/>
              <p:cNvSpPr>
                <a:spLocks noChangeShapeType="1"/>
              </p:cNvSpPr>
              <p:nvPr/>
            </p:nvSpPr>
            <p:spPr bwMode="auto">
              <a:xfrm>
                <a:off x="3039118" y="2880171"/>
                <a:ext cx="183401" cy="0"/>
              </a:xfrm>
              <a:prstGeom prst="line">
                <a:avLst/>
              </a:prstGeom>
              <a:noFill/>
              <a:ln w="28575">
                <a:solidFill>
                  <a:schemeClr val="bg1">
                    <a:lumMod val="50000"/>
                  </a:schemeClr>
                </a:solid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197" name="Freeform 196"/>
            <p:cNvSpPr/>
            <p:nvPr/>
          </p:nvSpPr>
          <p:spPr bwMode="auto">
            <a:xfrm>
              <a:off x="3088636" y="3223844"/>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198" name="Rounded Rectangle 197"/>
            <p:cNvSpPr/>
            <p:nvPr/>
          </p:nvSpPr>
          <p:spPr bwMode="auto">
            <a:xfrm>
              <a:off x="2870808" y="1915875"/>
              <a:ext cx="1751838" cy="1447800"/>
            </a:xfrm>
            <a:prstGeom prst="roundRect">
              <a:avLst/>
            </a:prstGeom>
            <a:gradFill flip="none" rotWithShape="1">
              <a:gsLst>
                <a:gs pos="36000">
                  <a:schemeClr val="accent2">
                    <a:lumMod val="20000"/>
                    <a:lumOff val="80000"/>
                  </a:schemeClr>
                </a:gs>
                <a:gs pos="0">
                  <a:schemeClr val="bg1"/>
                </a:gs>
                <a:gs pos="87000">
                  <a:schemeClr val="accent2">
                    <a:lumMod val="20000"/>
                    <a:lumOff val="80000"/>
                  </a:schemeClr>
                </a:gs>
                <a:gs pos="100000">
                  <a:schemeClr val="bg1"/>
                </a:gs>
              </a:gsLst>
              <a:lin ang="5400000" scaled="1"/>
              <a:tileRect/>
            </a:gradFill>
            <a:ln w="28575" cap="flat" cmpd="sng" algn="ctr">
              <a:solidFill>
                <a:schemeClr val="accent2">
                  <a:lumMod val="40000"/>
                  <a:lumOff val="6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199" name="Rectangle 34"/>
            <p:cNvSpPr>
              <a:spLocks noChangeArrowheads="1"/>
            </p:cNvSpPr>
            <p:nvPr/>
          </p:nvSpPr>
          <p:spPr bwMode="blackWhite">
            <a:xfrm>
              <a:off x="3046412" y="2050359"/>
              <a:ext cx="1174913" cy="1178832"/>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JOB_HISTORY</a:t>
              </a:r>
              <a:r>
                <a:rPr lang="en-US" altLang="en-US" sz="1800" dirty="0">
                  <a:latin typeface="Oracle Sans" panose="020B0503020204020204" pitchFamily="34" charset="0"/>
                  <a:cs typeface="Oracle Sans" panose="020B0503020204020204" pitchFamily="34" charset="0"/>
                </a:rPr>
                <a:t/>
              </a:r>
              <a:br>
                <a:rPr lang="en-US" altLang="en-US" sz="1800" dirty="0">
                  <a:latin typeface="Oracle Sans" panose="020B0503020204020204" pitchFamily="34" charset="0"/>
                  <a:cs typeface="Oracle Sans" panose="020B0503020204020204" pitchFamily="34" charset="0"/>
                </a:rPr>
              </a:br>
              <a:r>
                <a:rPr lang="en-US" altLang="en-US" sz="1800" dirty="0">
                  <a:solidFill>
                    <a:srgbClr val="0000FF"/>
                  </a:solidFill>
                  <a:latin typeface="Oracle Sans" panose="020B0503020204020204" pitchFamily="34" charset="0"/>
                  <a:cs typeface="Oracle Sans" panose="020B0503020204020204" pitchFamily="34" charset="0"/>
                </a:rPr>
                <a:t>employee_id</a:t>
              </a:r>
            </a:p>
            <a:p>
              <a:pPr marL="185738" indent="-185738" defTabSz="1354932">
                <a:buClr>
                  <a:srgbClr val="FF3300"/>
                </a:buClr>
                <a:buSzPct val="125000"/>
              </a:pPr>
              <a:r>
                <a:rPr lang="en-US" altLang="en-US" sz="1800" dirty="0">
                  <a:solidFill>
                    <a:srgbClr val="0000FF"/>
                  </a:solidFill>
                  <a:latin typeface="Oracle Sans" panose="020B0503020204020204" pitchFamily="34" charset="0"/>
                  <a:cs typeface="Oracle Sans" panose="020B0503020204020204" pitchFamily="34" charset="0"/>
                </a:rPr>
                <a:t>start_date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end_date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job_id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department_id</a:t>
              </a:r>
            </a:p>
          </p:txBody>
        </p:sp>
        <p:grpSp>
          <p:nvGrpSpPr>
            <p:cNvPr id="200" name="Group 53"/>
            <p:cNvGrpSpPr>
              <a:grpSpLocks/>
            </p:cNvGrpSpPr>
            <p:nvPr/>
          </p:nvGrpSpPr>
          <p:grpSpPr bwMode="auto">
            <a:xfrm>
              <a:off x="3583719" y="3389648"/>
              <a:ext cx="315448" cy="171888"/>
              <a:chOff x="2153" y="1152"/>
              <a:chExt cx="168" cy="91"/>
            </a:xfrm>
          </p:grpSpPr>
          <p:sp>
            <p:nvSpPr>
              <p:cNvPr id="256" name="Line 54"/>
              <p:cNvSpPr>
                <a:spLocks noChangeShapeType="1"/>
              </p:cNvSpPr>
              <p:nvPr/>
            </p:nvSpPr>
            <p:spPr bwMode="blackWhite">
              <a:xfrm flipV="1">
                <a:off x="2233" y="1152"/>
                <a:ext cx="88" cy="88"/>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57" name="Line 55"/>
              <p:cNvSpPr>
                <a:spLocks noChangeShapeType="1"/>
              </p:cNvSpPr>
              <p:nvPr/>
            </p:nvSpPr>
            <p:spPr bwMode="blackWhite">
              <a:xfrm flipH="1" flipV="1">
                <a:off x="2153" y="1155"/>
                <a:ext cx="88" cy="88"/>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01" name="Line 52"/>
            <p:cNvSpPr>
              <a:spLocks noChangeShapeType="1"/>
            </p:cNvSpPr>
            <p:nvPr/>
          </p:nvSpPr>
          <p:spPr bwMode="auto">
            <a:xfrm>
              <a:off x="3732349" y="3553262"/>
              <a:ext cx="0" cy="550249"/>
            </a:xfrm>
            <a:prstGeom prst="line">
              <a:avLst/>
            </a:prstGeom>
            <a:noFill/>
            <a:ln w="28575">
              <a:solidFill>
                <a:schemeClr val="bg1">
                  <a:lumMod val="50000"/>
                </a:schemeClr>
              </a:solidFill>
              <a:prstDash val="sysDash"/>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02" name="Freeform 201"/>
            <p:cNvSpPr/>
            <p:nvPr/>
          </p:nvSpPr>
          <p:spPr bwMode="auto">
            <a:xfrm>
              <a:off x="3088636" y="4859870"/>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03" name="Rounded Rectangle 202"/>
            <p:cNvSpPr/>
            <p:nvPr/>
          </p:nvSpPr>
          <p:spPr bwMode="auto">
            <a:xfrm>
              <a:off x="2870808" y="3795494"/>
              <a:ext cx="1751838" cy="1196529"/>
            </a:xfrm>
            <a:prstGeom prst="roundRect">
              <a:avLst/>
            </a:prstGeom>
            <a:gradFill flip="none" rotWithShape="1">
              <a:gsLst>
                <a:gs pos="36000">
                  <a:schemeClr val="accent4">
                    <a:lumMod val="20000"/>
                    <a:lumOff val="80000"/>
                  </a:schemeClr>
                </a:gs>
                <a:gs pos="0">
                  <a:schemeClr val="bg1"/>
                </a:gs>
                <a:gs pos="87000">
                  <a:schemeClr val="accent4">
                    <a:lumMod val="20000"/>
                    <a:lumOff val="80000"/>
                  </a:schemeClr>
                </a:gs>
                <a:gs pos="100000">
                  <a:schemeClr val="bg1"/>
                </a:gs>
              </a:gsLst>
              <a:lin ang="5400000" scaled="1"/>
              <a:tileRect/>
            </a:gradFill>
            <a:ln w="28575" cap="flat" cmpd="sng" algn="ctr">
              <a:solidFill>
                <a:schemeClr val="accent4">
                  <a:lumMod val="40000"/>
                  <a:lumOff val="6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04" name="Rectangle 40"/>
            <p:cNvSpPr>
              <a:spLocks noChangeArrowheads="1"/>
            </p:cNvSpPr>
            <p:nvPr/>
          </p:nvSpPr>
          <p:spPr bwMode="blackWhite">
            <a:xfrm>
              <a:off x="3046412" y="3936319"/>
              <a:ext cx="995333" cy="907529"/>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JOBS</a:t>
              </a:r>
              <a:r>
                <a:rPr lang="en-US" altLang="en-US" sz="1800" dirty="0">
                  <a:latin typeface="Oracle Sans" panose="020B0503020204020204" pitchFamily="34" charset="0"/>
                  <a:cs typeface="Oracle Sans" panose="020B0503020204020204" pitchFamily="34" charset="0"/>
                </a:rPr>
                <a:t/>
              </a:r>
              <a:br>
                <a:rPr lang="en-US" altLang="en-US" sz="1800" dirty="0">
                  <a:latin typeface="Oracle Sans" panose="020B0503020204020204" pitchFamily="34" charset="0"/>
                  <a:cs typeface="Oracle Sans" panose="020B0503020204020204" pitchFamily="34" charset="0"/>
                </a:rPr>
              </a:br>
              <a:r>
                <a:rPr lang="en-US" altLang="en-US" sz="1800" dirty="0">
                  <a:solidFill>
                    <a:srgbClr val="0000FF"/>
                  </a:solidFill>
                  <a:latin typeface="Oracle Sans" panose="020B0503020204020204" pitchFamily="34" charset="0"/>
                  <a:cs typeface="Oracle Sans" panose="020B0503020204020204" pitchFamily="34" charset="0"/>
                </a:rPr>
                <a:t>job_id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job_title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min_salary</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max_salary</a:t>
              </a:r>
            </a:p>
          </p:txBody>
        </p:sp>
        <p:sp>
          <p:nvSpPr>
            <p:cNvPr id="205" name="Freeform 204"/>
            <p:cNvSpPr/>
            <p:nvPr/>
          </p:nvSpPr>
          <p:spPr bwMode="auto">
            <a:xfrm>
              <a:off x="5426604" y="4915267"/>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06" name="Rounded Rectangle 205"/>
            <p:cNvSpPr/>
            <p:nvPr/>
          </p:nvSpPr>
          <p:spPr bwMode="auto">
            <a:xfrm>
              <a:off x="5208776" y="2480190"/>
              <a:ext cx="1751838" cy="2553235"/>
            </a:xfrm>
            <a:prstGeom prst="roundRect">
              <a:avLst/>
            </a:prstGeom>
            <a:gradFill flip="none" rotWithShape="1">
              <a:gsLst>
                <a:gs pos="36000">
                  <a:schemeClr val="bg1">
                    <a:lumMod val="95000"/>
                  </a:schemeClr>
                </a:gs>
                <a:gs pos="0">
                  <a:schemeClr val="bg1"/>
                </a:gs>
                <a:gs pos="87000">
                  <a:schemeClr val="bg1">
                    <a:lumMod val="95000"/>
                  </a:schemeClr>
                </a:gs>
                <a:gs pos="100000">
                  <a:schemeClr val="bg1"/>
                </a:gs>
              </a:gsLst>
              <a:lin ang="5400000" scaled="1"/>
              <a:tileRect/>
            </a:gradFill>
            <a:ln w="28575" cap="flat" cmpd="sng" algn="ctr">
              <a:solidFill>
                <a:schemeClr val="bg1">
                  <a:lumMod val="85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07" name="Rectangle 42"/>
            <p:cNvSpPr>
              <a:spLocks noChangeArrowheads="1"/>
            </p:cNvSpPr>
            <p:nvPr/>
          </p:nvSpPr>
          <p:spPr bwMode="blackWhite">
            <a:xfrm>
              <a:off x="5357530" y="2683970"/>
              <a:ext cx="1317630" cy="2147501"/>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EMPLOYEES</a:t>
              </a:r>
            </a:p>
            <a:p>
              <a:pPr marL="185738" indent="-185738" defTabSz="1354932">
                <a:buClr>
                  <a:srgbClr val="FF3300"/>
                </a:buClr>
                <a:buSzPct val="125000"/>
              </a:pPr>
              <a:r>
                <a:rPr lang="en-US" altLang="en-US" sz="1800" dirty="0">
                  <a:solidFill>
                    <a:srgbClr val="0000FF"/>
                  </a:solidFill>
                  <a:latin typeface="Oracle Sans" panose="020B0503020204020204" pitchFamily="34" charset="0"/>
                  <a:cs typeface="Oracle Sans" panose="020B0503020204020204" pitchFamily="34" charset="0"/>
                </a:rPr>
                <a:t>employee_id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first_name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last_name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email</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phone_number</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hire_date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job_id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salary</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commission_pct</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manager_id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department_id</a:t>
              </a:r>
            </a:p>
          </p:txBody>
        </p:sp>
        <p:sp>
          <p:nvSpPr>
            <p:cNvPr id="208" name="Rounded Rectangle 207"/>
            <p:cNvSpPr/>
            <p:nvPr/>
          </p:nvSpPr>
          <p:spPr bwMode="auto">
            <a:xfrm>
              <a:off x="5208776" y="831527"/>
              <a:ext cx="1751838" cy="1196529"/>
            </a:xfrm>
            <a:prstGeom prst="roundRect">
              <a:avLst/>
            </a:prstGeom>
            <a:gradFill flip="none" rotWithShape="1">
              <a:gsLst>
                <a:gs pos="36000">
                  <a:srgbClr val="E1FFCD"/>
                </a:gs>
                <a:gs pos="0">
                  <a:schemeClr val="bg1"/>
                </a:gs>
                <a:gs pos="87000">
                  <a:srgbClr val="E1FFCD"/>
                </a:gs>
                <a:gs pos="100000">
                  <a:schemeClr val="bg1"/>
                </a:gs>
              </a:gsLst>
              <a:lin ang="5400000" scaled="1"/>
              <a:tileRect/>
            </a:gradFill>
            <a:ln w="28575" cap="flat" cmpd="sng" algn="ctr">
              <a:solidFill>
                <a:srgbClr val="AEDF7D"/>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09" name="Rectangle 36"/>
            <p:cNvSpPr>
              <a:spLocks noChangeArrowheads="1"/>
            </p:cNvSpPr>
            <p:nvPr/>
          </p:nvSpPr>
          <p:spPr bwMode="blackWhite">
            <a:xfrm>
              <a:off x="5357530" y="976752"/>
              <a:ext cx="1446193" cy="907530"/>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DEPARTMENTS</a:t>
              </a:r>
            </a:p>
            <a:p>
              <a:pPr marL="185738" indent="-185738" defTabSz="1354932">
                <a:buClr>
                  <a:srgbClr val="FF3300"/>
                </a:buClr>
                <a:buSzPct val="125000"/>
              </a:pPr>
              <a:r>
                <a:rPr lang="en-US" altLang="en-US" sz="1800" dirty="0">
                  <a:solidFill>
                    <a:srgbClr val="0000FF"/>
                  </a:solidFill>
                  <a:latin typeface="Oracle Sans" panose="020B0503020204020204" pitchFamily="34" charset="0"/>
                  <a:cs typeface="Oracle Sans" panose="020B0503020204020204" pitchFamily="34" charset="0"/>
                </a:rPr>
                <a:t>department_id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department_name</a:t>
              </a:r>
              <a:endParaRPr lang="en-US" altLang="en-US" sz="1800" dirty="0">
                <a:latin typeface="Oracle Sans" panose="020B0503020204020204" pitchFamily="34" charset="0"/>
                <a:cs typeface="Times New Roman" pitchFamily="18" charset="0"/>
              </a:endParaRP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manager_id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location_id</a:t>
              </a:r>
              <a:endParaRPr lang="en-US" altLang="en-US" sz="1800" dirty="0">
                <a:latin typeface="Oracle Sans" panose="020B0503020204020204" pitchFamily="34" charset="0"/>
                <a:cs typeface="Times New Roman" pitchFamily="18" charset="0"/>
              </a:endParaRPr>
            </a:p>
          </p:txBody>
        </p:sp>
        <p:sp>
          <p:nvSpPr>
            <p:cNvPr id="210" name="Rounded Rectangle 209"/>
            <p:cNvSpPr/>
            <p:nvPr/>
          </p:nvSpPr>
          <p:spPr bwMode="auto">
            <a:xfrm>
              <a:off x="7636347" y="826234"/>
              <a:ext cx="1592580" cy="1447800"/>
            </a:xfrm>
            <a:prstGeom prst="roundRect">
              <a:avLst/>
            </a:prstGeom>
            <a:gradFill flip="none" rotWithShape="1">
              <a:gsLst>
                <a:gs pos="36000">
                  <a:srgbClr val="EAD9EF"/>
                </a:gs>
                <a:gs pos="0">
                  <a:schemeClr val="bg1"/>
                </a:gs>
                <a:gs pos="87000">
                  <a:srgbClr val="EAD9EF"/>
                </a:gs>
                <a:gs pos="100000">
                  <a:schemeClr val="bg1"/>
                </a:gs>
              </a:gsLst>
              <a:lin ang="5400000" scaled="1"/>
              <a:tileRect/>
            </a:gradFill>
            <a:ln w="28575" cap="flat" cmpd="sng" algn="ctr">
              <a:solidFill>
                <a:srgbClr val="CFA9DB"/>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1" name="Rectangle 38"/>
            <p:cNvSpPr>
              <a:spLocks noChangeArrowheads="1"/>
            </p:cNvSpPr>
            <p:nvPr/>
          </p:nvSpPr>
          <p:spPr bwMode="blackWhite">
            <a:xfrm>
              <a:off x="7770812" y="973280"/>
              <a:ext cx="1174913" cy="1178832"/>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LOCATIONS</a:t>
              </a:r>
            </a:p>
            <a:p>
              <a:pPr marL="185738" indent="-185738" defTabSz="1354932">
                <a:buClr>
                  <a:srgbClr val="FF3300"/>
                </a:buClr>
                <a:buSzPct val="125000"/>
              </a:pPr>
              <a:r>
                <a:rPr lang="en-US" altLang="en-US" sz="1800" dirty="0">
                  <a:solidFill>
                    <a:srgbClr val="0000FF"/>
                  </a:solidFill>
                  <a:latin typeface="Oracle Sans" panose="020B0503020204020204" pitchFamily="34" charset="0"/>
                  <a:cs typeface="Oracle Sans" panose="020B0503020204020204" pitchFamily="34" charset="0"/>
                </a:rPr>
                <a:t>location_id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street_address</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postal_code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city</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state_province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country_id</a:t>
              </a:r>
            </a:p>
          </p:txBody>
        </p:sp>
        <p:sp>
          <p:nvSpPr>
            <p:cNvPr id="212" name="Rounded Rectangle 211"/>
            <p:cNvSpPr/>
            <p:nvPr/>
          </p:nvSpPr>
          <p:spPr bwMode="auto">
            <a:xfrm>
              <a:off x="7636347" y="2578511"/>
              <a:ext cx="1592580" cy="1196529"/>
            </a:xfrm>
            <a:prstGeom prst="roundRect">
              <a:avLst/>
            </a:prstGeom>
            <a:gradFill flip="none" rotWithShape="1">
              <a:gsLst>
                <a:gs pos="36000">
                  <a:srgbClr val="FFE8D4"/>
                </a:gs>
                <a:gs pos="0">
                  <a:schemeClr val="bg1"/>
                </a:gs>
                <a:gs pos="87000">
                  <a:schemeClr val="accent3">
                    <a:lumMod val="20000"/>
                    <a:lumOff val="80000"/>
                  </a:schemeClr>
                </a:gs>
                <a:gs pos="100000">
                  <a:schemeClr val="bg1"/>
                </a:gs>
              </a:gsLst>
              <a:lin ang="5400000" scaled="1"/>
              <a:tileRect/>
            </a:gradFill>
            <a:ln w="28575" cap="flat" cmpd="sng" algn="ctr">
              <a:solidFill>
                <a:schemeClr val="accent3">
                  <a:lumMod val="40000"/>
                  <a:lumOff val="60000"/>
                </a:schemeClr>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3" name="Freeform 212"/>
            <p:cNvSpPr/>
            <p:nvPr/>
          </p:nvSpPr>
          <p:spPr bwMode="auto">
            <a:xfrm>
              <a:off x="7784007" y="4904575"/>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4" name="Rounded Rectangle 213"/>
            <p:cNvSpPr/>
            <p:nvPr/>
          </p:nvSpPr>
          <p:spPr bwMode="auto">
            <a:xfrm>
              <a:off x="7645808" y="4218135"/>
              <a:ext cx="1592580" cy="817245"/>
            </a:xfrm>
            <a:prstGeom prst="roundRect">
              <a:avLst/>
            </a:prstGeom>
            <a:gradFill flip="none" rotWithShape="1">
              <a:gsLst>
                <a:gs pos="36000">
                  <a:srgbClr val="FFFFC1"/>
                </a:gs>
                <a:gs pos="0">
                  <a:schemeClr val="bg1"/>
                </a:gs>
                <a:gs pos="87000">
                  <a:srgbClr val="FFFFC1"/>
                </a:gs>
                <a:gs pos="100000">
                  <a:schemeClr val="bg1"/>
                </a:gs>
              </a:gsLst>
              <a:lin ang="5400000" scaled="1"/>
              <a:tileRect/>
            </a:gradFill>
            <a:ln w="28575" cap="flat" cmpd="sng" algn="ctr">
              <a:solidFill>
                <a:srgbClr val="EFCC3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5" name="Rectangle 44"/>
            <p:cNvSpPr>
              <a:spLocks noChangeArrowheads="1"/>
            </p:cNvSpPr>
            <p:nvPr/>
          </p:nvSpPr>
          <p:spPr bwMode="blackWhite">
            <a:xfrm>
              <a:off x="7770812" y="2797187"/>
              <a:ext cx="1085123" cy="748951"/>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COUNTRIES</a:t>
              </a:r>
            </a:p>
            <a:p>
              <a:pPr marL="185738" indent="-185738" defTabSz="1354932">
                <a:buClr>
                  <a:srgbClr val="FF3300"/>
                </a:buClr>
                <a:buSzPct val="125000"/>
              </a:pPr>
              <a:r>
                <a:rPr lang="en-US" altLang="en-US" sz="1800" dirty="0">
                  <a:solidFill>
                    <a:srgbClr val="0000FF"/>
                  </a:solidFill>
                  <a:latin typeface="Oracle Sans" panose="020B0503020204020204" pitchFamily="34" charset="0"/>
                  <a:cs typeface="Oracle Sans" panose="020B0503020204020204" pitchFamily="34" charset="0"/>
                </a:rPr>
                <a:t>country_id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country_name</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region_id</a:t>
              </a:r>
            </a:p>
          </p:txBody>
        </p:sp>
        <p:sp>
          <p:nvSpPr>
            <p:cNvPr id="216" name="Rectangle 46"/>
            <p:cNvSpPr>
              <a:spLocks noChangeArrowheads="1"/>
            </p:cNvSpPr>
            <p:nvPr/>
          </p:nvSpPr>
          <p:spPr bwMode="blackWhite">
            <a:xfrm>
              <a:off x="7770812" y="4361897"/>
              <a:ext cx="995332" cy="531144"/>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buClr>
                  <a:srgbClr val="FF3300"/>
                </a:buClr>
                <a:buSzPct val="125000"/>
              </a:pPr>
              <a:r>
                <a:rPr lang="en-US" altLang="en-US" sz="1800" b="1" dirty="0">
                  <a:latin typeface="Oracle Sans" panose="020B0503020204020204" pitchFamily="34" charset="0"/>
                  <a:cs typeface="Oracle Sans" panose="020B0503020204020204" pitchFamily="34" charset="0"/>
                </a:rPr>
                <a:t>REGIONS</a:t>
              </a:r>
            </a:p>
            <a:p>
              <a:pPr marL="185738" indent="-185738" defTabSz="1354932">
                <a:buClr>
                  <a:srgbClr val="FF3300"/>
                </a:buClr>
                <a:buSzPct val="125000"/>
              </a:pPr>
              <a:r>
                <a:rPr lang="en-US" altLang="en-US" sz="1800" dirty="0">
                  <a:solidFill>
                    <a:srgbClr val="0000FF"/>
                  </a:solidFill>
                  <a:latin typeface="Oracle Sans" panose="020B0503020204020204" pitchFamily="34" charset="0"/>
                  <a:cs typeface="Oracle Sans" panose="020B0503020204020204" pitchFamily="34" charset="0"/>
                </a:rPr>
                <a:t>region_id</a:t>
              </a:r>
            </a:p>
            <a:p>
              <a:pPr marL="185738" indent="-185738" defTabSz="1354932">
                <a:buClr>
                  <a:srgbClr val="FF3300"/>
                </a:buClr>
                <a:buSzPct val="125000"/>
              </a:pPr>
              <a:r>
                <a:rPr lang="en-US" altLang="en-US" sz="1800" dirty="0">
                  <a:latin typeface="Oracle Sans" panose="020B0503020204020204" pitchFamily="34" charset="0"/>
                  <a:cs typeface="Oracle Sans" panose="020B0503020204020204" pitchFamily="34" charset="0"/>
                </a:rPr>
                <a:t>region_name</a:t>
              </a:r>
            </a:p>
          </p:txBody>
        </p:sp>
        <p:sp>
          <p:nvSpPr>
            <p:cNvPr id="217" name="Freeform 216"/>
            <p:cNvSpPr/>
            <p:nvPr/>
          </p:nvSpPr>
          <p:spPr bwMode="auto">
            <a:xfrm>
              <a:off x="5403417" y="6088285"/>
              <a:ext cx="1316182" cy="236315"/>
            </a:xfrm>
            <a:custGeom>
              <a:avLst/>
              <a:gdLst>
                <a:gd name="connsiteX0" fmla="*/ 0 w 1447800"/>
                <a:gd name="connsiteY0" fmla="*/ 0 h 285941"/>
                <a:gd name="connsiteX1" fmla="*/ 1447800 w 1447800"/>
                <a:gd name="connsiteY1" fmla="*/ 0 h 285941"/>
                <a:gd name="connsiteX2" fmla="*/ 1447800 w 1447800"/>
                <a:gd name="connsiteY2" fmla="*/ 285941 h 285941"/>
                <a:gd name="connsiteX3" fmla="*/ 1299056 w 1447800"/>
                <a:gd name="connsiteY3" fmla="*/ 267876 h 285941"/>
                <a:gd name="connsiteX4" fmla="*/ 723900 w 1447800"/>
                <a:gd name="connsiteY4" fmla="*/ 242016 h 285941"/>
                <a:gd name="connsiteX5" fmla="*/ 148744 w 1447800"/>
                <a:gd name="connsiteY5" fmla="*/ 267876 h 285941"/>
                <a:gd name="connsiteX6" fmla="*/ 0 w 1447800"/>
                <a:gd name="connsiteY6" fmla="*/ 285941 h 285941"/>
                <a:gd name="connsiteX7" fmla="*/ 0 w 1447800"/>
                <a:gd name="connsiteY7" fmla="*/ 0 h 28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285941">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flip="none" rotWithShape="1">
              <a:gsLst>
                <a:gs pos="16000">
                  <a:schemeClr val="bg1">
                    <a:lumMod val="65000"/>
                  </a:schemeClr>
                </a:gs>
                <a:gs pos="100000">
                  <a:schemeClr val="bg1"/>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8" name="Rounded Rectangle 217"/>
            <p:cNvSpPr/>
            <p:nvPr/>
          </p:nvSpPr>
          <p:spPr bwMode="auto">
            <a:xfrm>
              <a:off x="5185589" y="5220340"/>
              <a:ext cx="1751838" cy="988867"/>
            </a:xfrm>
            <a:prstGeom prst="roundRect">
              <a:avLst/>
            </a:prstGeom>
            <a:gradFill flip="none" rotWithShape="1">
              <a:gsLst>
                <a:gs pos="36000">
                  <a:srgbClr val="D6F6FE"/>
                </a:gs>
                <a:gs pos="0">
                  <a:schemeClr val="bg1"/>
                </a:gs>
                <a:gs pos="87000">
                  <a:srgbClr val="D6F6FE"/>
                </a:gs>
                <a:gs pos="100000">
                  <a:schemeClr val="bg1"/>
                </a:gs>
              </a:gsLst>
              <a:lin ang="5400000" scaled="1"/>
              <a:tileRect/>
            </a:gradFill>
            <a:ln w="28575" cap="flat" cmpd="sng" algn="ctr">
              <a:solidFill>
                <a:srgbClr val="7CE4FC"/>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19" name="Rectangle 99"/>
            <p:cNvSpPr>
              <a:spLocks noChangeArrowheads="1"/>
            </p:cNvSpPr>
            <p:nvPr/>
          </p:nvSpPr>
          <p:spPr bwMode="blackWhite">
            <a:xfrm>
              <a:off x="5357530" y="5301847"/>
              <a:ext cx="995333" cy="871009"/>
            </a:xfrm>
            <a:prstGeom prst="rect">
              <a:avLst/>
            </a:prstGeom>
            <a:noFill/>
            <a:ln w="28575">
              <a:noFill/>
              <a:miter lim="800000"/>
              <a:headEnd/>
              <a:tailEnd/>
            </a:ln>
          </p:spPr>
          <p:txBody>
            <a:bodyPr wrap="none" lIns="136428" tIns="68214" rIns="136428" bIns="68214"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185738" indent="-185738" defTabSz="1354932"/>
              <a:r>
                <a:rPr lang="en-US" altLang="en-US" sz="1800" b="1" dirty="0">
                  <a:latin typeface="Oracle Sans" panose="020B0503020204020204" pitchFamily="34" charset="0"/>
                  <a:cs typeface="Oracle Sans" panose="020B0503020204020204" pitchFamily="34" charset="0"/>
                </a:rPr>
                <a:t>JOB_GRADES</a:t>
              </a:r>
            </a:p>
            <a:p>
              <a:pPr marL="185738" indent="-185738" defTabSz="1354932"/>
              <a:r>
                <a:rPr lang="en-US" altLang="en-US" sz="1800" dirty="0">
                  <a:latin typeface="Oracle Sans" panose="020B0503020204020204" pitchFamily="34" charset="0"/>
                  <a:cs typeface="Oracle Sans" panose="020B0503020204020204" pitchFamily="34" charset="0"/>
                </a:rPr>
                <a:t>grade_level</a:t>
              </a:r>
            </a:p>
            <a:p>
              <a:pPr marL="185738" indent="-185738" defTabSz="1354932"/>
              <a:r>
                <a:rPr lang="en-US" altLang="en-US" sz="1800" dirty="0">
                  <a:latin typeface="Oracle Sans" panose="020B0503020204020204" pitchFamily="34" charset="0"/>
                  <a:cs typeface="Oracle Sans" panose="020B0503020204020204" pitchFamily="34" charset="0"/>
                </a:rPr>
                <a:t>lowest_sal</a:t>
              </a:r>
            </a:p>
            <a:p>
              <a:pPr marL="185738" indent="-185738" defTabSz="1354932"/>
              <a:r>
                <a:rPr lang="en-US" altLang="en-US" sz="1800" dirty="0">
                  <a:latin typeface="Oracle Sans" panose="020B0503020204020204" pitchFamily="34" charset="0"/>
                  <a:cs typeface="Oracle Sans" panose="020B0503020204020204" pitchFamily="34" charset="0"/>
                </a:rPr>
                <a:t>highest_sal</a:t>
              </a:r>
            </a:p>
          </p:txBody>
        </p:sp>
        <p:grpSp>
          <p:nvGrpSpPr>
            <p:cNvPr id="220" name="Group 70"/>
            <p:cNvGrpSpPr>
              <a:grpSpLocks/>
            </p:cNvGrpSpPr>
            <p:nvPr/>
          </p:nvGrpSpPr>
          <p:grpSpPr bwMode="auto">
            <a:xfrm rot="16200000">
              <a:off x="6886135" y="3723216"/>
              <a:ext cx="340835" cy="165876"/>
              <a:chOff x="4968" y="1240"/>
              <a:chExt cx="136" cy="66"/>
            </a:xfrm>
          </p:grpSpPr>
          <p:sp>
            <p:nvSpPr>
              <p:cNvPr id="254" name="Line 71"/>
              <p:cNvSpPr>
                <a:spLocks noChangeShapeType="1"/>
              </p:cNvSpPr>
              <p:nvPr/>
            </p:nvSpPr>
            <p:spPr bwMode="blackWhite">
              <a:xfrm flipV="1">
                <a:off x="5038" y="1240"/>
                <a:ext cx="66" cy="66"/>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255" name="Line 72"/>
              <p:cNvSpPr>
                <a:spLocks noChangeShapeType="1"/>
              </p:cNvSpPr>
              <p:nvPr/>
            </p:nvSpPr>
            <p:spPr bwMode="blackWhite">
              <a:xfrm flipH="1" flipV="1">
                <a:off x="4968" y="1240"/>
                <a:ext cx="66" cy="66"/>
              </a:xfrm>
              <a:prstGeom prst="line">
                <a:avLst/>
              </a:prstGeom>
              <a:noFill/>
              <a:ln w="28575">
                <a:solidFill>
                  <a:schemeClr val="bg1">
                    <a:lumMod val="50000"/>
                  </a:schemeClr>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sp>
          <p:nvSpPr>
            <p:cNvPr id="221" name="Freeform 68"/>
            <p:cNvSpPr>
              <a:spLocks/>
            </p:cNvSpPr>
            <p:nvPr/>
          </p:nvSpPr>
          <p:spPr bwMode="auto">
            <a:xfrm>
              <a:off x="6983536" y="3807073"/>
              <a:ext cx="405265" cy="460127"/>
            </a:xfrm>
            <a:custGeom>
              <a:avLst/>
              <a:gdLst>
                <a:gd name="T0" fmla="*/ 0 w 192"/>
                <a:gd name="T1" fmla="*/ 0 h 336"/>
                <a:gd name="T2" fmla="*/ 2147483646 w 192"/>
                <a:gd name="T3" fmla="*/ 0 h 336"/>
                <a:gd name="T4" fmla="*/ 2147483646 w 192"/>
                <a:gd name="T5" fmla="*/ 1874744 h 336"/>
                <a:gd name="T6" fmla="*/ 0 60000 65536"/>
                <a:gd name="T7" fmla="*/ 0 60000 65536"/>
                <a:gd name="T8" fmla="*/ 0 60000 65536"/>
                <a:gd name="T9" fmla="*/ 0 w 192"/>
                <a:gd name="T10" fmla="*/ 0 h 336"/>
                <a:gd name="T11" fmla="*/ 192 w 192"/>
                <a:gd name="T12" fmla="*/ 336 h 336"/>
              </a:gdLst>
              <a:ahLst/>
              <a:cxnLst>
                <a:cxn ang="T6">
                  <a:pos x="T0" y="T1"/>
                </a:cxn>
                <a:cxn ang="T7">
                  <a:pos x="T2" y="T3"/>
                </a:cxn>
                <a:cxn ang="T8">
                  <a:pos x="T4" y="T5"/>
                </a:cxn>
              </a:cxnLst>
              <a:rect l="T9" t="T10" r="T11" b="T12"/>
              <a:pathLst>
                <a:path w="192" h="336">
                  <a:moveTo>
                    <a:pt x="0" y="0"/>
                  </a:moveTo>
                  <a:lnTo>
                    <a:pt x="192" y="0"/>
                  </a:lnTo>
                  <a:lnTo>
                    <a:pt x="192" y="336"/>
                  </a:lnTo>
                </a:path>
              </a:pathLst>
            </a:custGeom>
            <a:noFill/>
            <a:ln w="28575" cap="flat" cmpd="sng">
              <a:solidFill>
                <a:schemeClr val="bg1">
                  <a:lumMod val="50000"/>
                </a:schemeClr>
              </a:solidFill>
              <a:prstDash val="solid"/>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nvGrpSpPr>
            <p:cNvPr id="222" name="Group 221"/>
            <p:cNvGrpSpPr/>
            <p:nvPr/>
          </p:nvGrpSpPr>
          <p:grpSpPr>
            <a:xfrm>
              <a:off x="4397924" y="2165704"/>
              <a:ext cx="440429" cy="615792"/>
              <a:chOff x="9003846" y="2820305"/>
              <a:chExt cx="440429" cy="615792"/>
            </a:xfrm>
          </p:grpSpPr>
          <p:sp>
            <p:nvSpPr>
              <p:cNvPr id="252"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chemeClr val="accent2">
                      <a:lumMod val="60000"/>
                      <a:lumOff val="40000"/>
                    </a:schemeClr>
                  </a:gs>
                  <a:gs pos="0">
                    <a:schemeClr val="accent2">
                      <a:lumMod val="20000"/>
                      <a:lumOff val="80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53" name="Rounded Rectangle 252"/>
              <p:cNvSpPr/>
              <p:nvPr/>
            </p:nvSpPr>
            <p:spPr bwMode="auto">
              <a:xfrm>
                <a:off x="9007476" y="2909814"/>
                <a:ext cx="436799" cy="436799"/>
              </a:xfrm>
              <a:prstGeom prst="roundRect">
                <a:avLst/>
              </a:prstGeom>
              <a:gradFill flip="none" rotWithShape="1">
                <a:gsLst>
                  <a:gs pos="1000">
                    <a:srgbClr val="F9D3E0"/>
                  </a:gs>
                  <a:gs pos="98230">
                    <a:schemeClr val="accent2">
                      <a:lumMod val="60000"/>
                      <a:lumOff val="40000"/>
                    </a:schemeClr>
                  </a:gs>
                  <a:gs pos="40000">
                    <a:schemeClr val="accent2">
                      <a:lumMod val="40000"/>
                      <a:lumOff val="60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pic>
          <p:nvPicPr>
            <p:cNvPr id="223" name="Picture 2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349" y="2287789"/>
              <a:ext cx="371341" cy="371341"/>
            </a:xfrm>
            <a:prstGeom prst="rect">
              <a:avLst/>
            </a:prstGeom>
          </p:spPr>
        </p:pic>
        <p:grpSp>
          <p:nvGrpSpPr>
            <p:cNvPr id="224" name="Group 223"/>
            <p:cNvGrpSpPr/>
            <p:nvPr/>
          </p:nvGrpSpPr>
          <p:grpSpPr>
            <a:xfrm>
              <a:off x="4397924" y="3951256"/>
              <a:ext cx="440429" cy="615792"/>
              <a:chOff x="9003846" y="2820305"/>
              <a:chExt cx="440429" cy="615792"/>
            </a:xfrm>
          </p:grpSpPr>
          <p:sp>
            <p:nvSpPr>
              <p:cNvPr id="250"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chemeClr val="accent4">
                      <a:lumMod val="60000"/>
                      <a:lumOff val="40000"/>
                    </a:schemeClr>
                  </a:gs>
                  <a:gs pos="0">
                    <a:schemeClr val="accent4">
                      <a:lumMod val="20000"/>
                      <a:lumOff val="80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51" name="Rounded Rectangle 250"/>
              <p:cNvSpPr/>
              <p:nvPr/>
            </p:nvSpPr>
            <p:spPr bwMode="auto">
              <a:xfrm>
                <a:off x="9007476" y="2909814"/>
                <a:ext cx="436799" cy="436799"/>
              </a:xfrm>
              <a:prstGeom prst="roundRect">
                <a:avLst/>
              </a:prstGeom>
              <a:gradFill flip="none" rotWithShape="1">
                <a:gsLst>
                  <a:gs pos="1000">
                    <a:schemeClr val="accent5">
                      <a:lumMod val="20000"/>
                      <a:lumOff val="80000"/>
                    </a:schemeClr>
                  </a:gs>
                  <a:gs pos="98230">
                    <a:schemeClr val="accent4">
                      <a:lumMod val="60000"/>
                      <a:lumOff val="40000"/>
                    </a:schemeClr>
                  </a:gs>
                  <a:gs pos="25000">
                    <a:schemeClr val="accent4">
                      <a:lumMod val="20000"/>
                      <a:lumOff val="80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pic>
          <p:nvPicPr>
            <p:cNvPr id="225" name="Picture 2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9314" y="4062170"/>
              <a:ext cx="371341" cy="371341"/>
            </a:xfrm>
            <a:prstGeom prst="rect">
              <a:avLst/>
            </a:prstGeom>
          </p:spPr>
        </p:pic>
        <p:grpSp>
          <p:nvGrpSpPr>
            <p:cNvPr id="226" name="Group 225"/>
            <p:cNvGrpSpPr/>
            <p:nvPr/>
          </p:nvGrpSpPr>
          <p:grpSpPr>
            <a:xfrm>
              <a:off x="9008712" y="2872877"/>
              <a:ext cx="440429" cy="615792"/>
              <a:chOff x="9003846" y="2820305"/>
              <a:chExt cx="440429" cy="615792"/>
            </a:xfrm>
          </p:grpSpPr>
          <p:sp>
            <p:nvSpPr>
              <p:cNvPr id="248"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rgbClr val="FF8F33"/>
                  </a:gs>
                  <a:gs pos="0">
                    <a:srgbClr val="FFE5CD"/>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49" name="Rounded Rectangle 248"/>
              <p:cNvSpPr/>
              <p:nvPr/>
            </p:nvSpPr>
            <p:spPr bwMode="auto">
              <a:xfrm>
                <a:off x="9007476" y="2909814"/>
                <a:ext cx="436799" cy="436799"/>
              </a:xfrm>
              <a:prstGeom prst="roundRect">
                <a:avLst/>
              </a:prstGeom>
              <a:gradFill flip="none" rotWithShape="1">
                <a:gsLst>
                  <a:gs pos="1000">
                    <a:srgbClr val="FFE8D4"/>
                  </a:gs>
                  <a:gs pos="98230">
                    <a:srgbClr val="FF9640"/>
                  </a:gs>
                  <a:gs pos="25000">
                    <a:schemeClr val="accent3">
                      <a:lumMod val="40000"/>
                      <a:lumOff val="60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nvGrpSpPr>
            <p:cNvPr id="227" name="Group 226"/>
            <p:cNvGrpSpPr/>
            <p:nvPr/>
          </p:nvGrpSpPr>
          <p:grpSpPr>
            <a:xfrm>
              <a:off x="9008712" y="4331903"/>
              <a:ext cx="440429" cy="615792"/>
              <a:chOff x="9003846" y="2820305"/>
              <a:chExt cx="440429" cy="615792"/>
            </a:xfrm>
          </p:grpSpPr>
          <p:sp>
            <p:nvSpPr>
              <p:cNvPr id="246"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rgbClr val="EFCC39"/>
                  </a:gs>
                  <a:gs pos="0">
                    <a:srgbClr val="FFFFC1"/>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47" name="Rounded Rectangle 246"/>
              <p:cNvSpPr/>
              <p:nvPr/>
            </p:nvSpPr>
            <p:spPr bwMode="auto">
              <a:xfrm>
                <a:off x="9007476" y="2909814"/>
                <a:ext cx="436799" cy="436799"/>
              </a:xfrm>
              <a:prstGeom prst="roundRect">
                <a:avLst/>
              </a:prstGeom>
              <a:gradFill flip="none" rotWithShape="1">
                <a:gsLst>
                  <a:gs pos="1000">
                    <a:srgbClr val="FFFFD1"/>
                  </a:gs>
                  <a:gs pos="98230">
                    <a:srgbClr val="EFCC39"/>
                  </a:gs>
                  <a:gs pos="25000">
                    <a:srgbClr val="FFFFC1"/>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nvGrpSpPr>
            <p:cNvPr id="228" name="Group 227"/>
            <p:cNvGrpSpPr/>
            <p:nvPr/>
          </p:nvGrpSpPr>
          <p:grpSpPr>
            <a:xfrm>
              <a:off x="6731658" y="2746071"/>
              <a:ext cx="440429" cy="615792"/>
              <a:chOff x="9003846" y="2820305"/>
              <a:chExt cx="440429" cy="615792"/>
            </a:xfrm>
          </p:grpSpPr>
          <p:sp>
            <p:nvSpPr>
              <p:cNvPr id="244"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chemeClr val="bg1">
                      <a:lumMod val="75000"/>
                    </a:schemeClr>
                  </a:gs>
                  <a:gs pos="0">
                    <a:schemeClr val="bg1">
                      <a:lumMod val="95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45" name="Rounded Rectangle 244"/>
              <p:cNvSpPr/>
              <p:nvPr/>
            </p:nvSpPr>
            <p:spPr bwMode="auto">
              <a:xfrm>
                <a:off x="9007476" y="2909814"/>
                <a:ext cx="436799" cy="436799"/>
              </a:xfrm>
              <a:prstGeom prst="roundRect">
                <a:avLst/>
              </a:prstGeom>
              <a:gradFill flip="none" rotWithShape="1">
                <a:gsLst>
                  <a:gs pos="1000">
                    <a:schemeClr val="bg1">
                      <a:lumMod val="95000"/>
                    </a:schemeClr>
                  </a:gs>
                  <a:gs pos="98230">
                    <a:schemeClr val="bg1">
                      <a:lumMod val="75000"/>
                    </a:schemeClr>
                  </a:gs>
                  <a:gs pos="25000">
                    <a:schemeClr val="bg1">
                      <a:lumMod val="95000"/>
                    </a:schemeClr>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nvGrpSpPr>
            <p:cNvPr id="229" name="Group 228"/>
            <p:cNvGrpSpPr/>
            <p:nvPr/>
          </p:nvGrpSpPr>
          <p:grpSpPr>
            <a:xfrm>
              <a:off x="6706436" y="5412453"/>
              <a:ext cx="440429" cy="615792"/>
              <a:chOff x="9003846" y="2820305"/>
              <a:chExt cx="440429" cy="615792"/>
            </a:xfrm>
          </p:grpSpPr>
          <p:sp>
            <p:nvSpPr>
              <p:cNvPr id="242"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rgbClr val="7CE4FC"/>
                  </a:gs>
                  <a:gs pos="0">
                    <a:srgbClr val="D6F6FE"/>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43" name="Rounded Rectangle 242"/>
              <p:cNvSpPr/>
              <p:nvPr/>
            </p:nvSpPr>
            <p:spPr bwMode="auto">
              <a:xfrm>
                <a:off x="9007476" y="2909814"/>
                <a:ext cx="436799" cy="436799"/>
              </a:xfrm>
              <a:prstGeom prst="roundRect">
                <a:avLst/>
              </a:prstGeom>
              <a:gradFill flip="none" rotWithShape="1">
                <a:gsLst>
                  <a:gs pos="1000">
                    <a:schemeClr val="accent6">
                      <a:lumMod val="20000"/>
                      <a:lumOff val="80000"/>
                    </a:schemeClr>
                  </a:gs>
                  <a:gs pos="98230">
                    <a:srgbClr val="7CE4FC"/>
                  </a:gs>
                  <a:gs pos="25000">
                    <a:srgbClr val="D6F6FE"/>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nvGrpSpPr>
            <p:cNvPr id="230" name="Group 229"/>
            <p:cNvGrpSpPr/>
            <p:nvPr/>
          </p:nvGrpSpPr>
          <p:grpSpPr>
            <a:xfrm>
              <a:off x="6732603" y="973119"/>
              <a:ext cx="440429" cy="615792"/>
              <a:chOff x="9003846" y="2820305"/>
              <a:chExt cx="440429" cy="615792"/>
            </a:xfrm>
          </p:grpSpPr>
          <p:sp>
            <p:nvSpPr>
              <p:cNvPr id="240"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rgbClr val="AEDF7D"/>
                  </a:gs>
                  <a:gs pos="0">
                    <a:srgbClr val="CCFE9A"/>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41" name="Rounded Rectangle 240"/>
              <p:cNvSpPr/>
              <p:nvPr/>
            </p:nvSpPr>
            <p:spPr bwMode="auto">
              <a:xfrm>
                <a:off x="9007476" y="2909814"/>
                <a:ext cx="436799" cy="436799"/>
              </a:xfrm>
              <a:prstGeom prst="roundRect">
                <a:avLst/>
              </a:prstGeom>
              <a:gradFill flip="none" rotWithShape="1">
                <a:gsLst>
                  <a:gs pos="1000">
                    <a:srgbClr val="E1FFCD"/>
                  </a:gs>
                  <a:gs pos="98230">
                    <a:srgbClr val="AEDF7D"/>
                  </a:gs>
                  <a:gs pos="36000">
                    <a:srgbClr val="C2E79D"/>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grpSp>
          <p:nvGrpSpPr>
            <p:cNvPr id="231" name="Group 230"/>
            <p:cNvGrpSpPr/>
            <p:nvPr/>
          </p:nvGrpSpPr>
          <p:grpSpPr>
            <a:xfrm>
              <a:off x="9008712" y="1213526"/>
              <a:ext cx="440429" cy="615792"/>
              <a:chOff x="9003846" y="2820305"/>
              <a:chExt cx="440429" cy="615792"/>
            </a:xfrm>
          </p:grpSpPr>
          <p:sp>
            <p:nvSpPr>
              <p:cNvPr id="238" name="Rectangle 3"/>
              <p:cNvSpPr/>
              <p:nvPr/>
            </p:nvSpPr>
            <p:spPr bwMode="auto">
              <a:xfrm>
                <a:off x="9003846" y="2820305"/>
                <a:ext cx="211221" cy="615792"/>
              </a:xfrm>
              <a:custGeom>
                <a:avLst/>
                <a:gdLst>
                  <a:gd name="connsiteX0" fmla="*/ 0 w 198512"/>
                  <a:gd name="connsiteY0" fmla="*/ 0 h 358185"/>
                  <a:gd name="connsiteX1" fmla="*/ 198512 w 198512"/>
                  <a:gd name="connsiteY1" fmla="*/ 0 h 358185"/>
                  <a:gd name="connsiteX2" fmla="*/ 198512 w 198512"/>
                  <a:gd name="connsiteY2" fmla="*/ 358185 h 358185"/>
                  <a:gd name="connsiteX3" fmla="*/ 0 w 198512"/>
                  <a:gd name="connsiteY3" fmla="*/ 358185 h 358185"/>
                  <a:gd name="connsiteX4" fmla="*/ 0 w 198512"/>
                  <a:gd name="connsiteY4" fmla="*/ 0 h 358185"/>
                  <a:gd name="connsiteX0" fmla="*/ 0 w 198512"/>
                  <a:gd name="connsiteY0" fmla="*/ 69156 h 427341"/>
                  <a:gd name="connsiteX1" fmla="*/ 183144 w 198512"/>
                  <a:gd name="connsiteY1" fmla="*/ 0 h 427341"/>
                  <a:gd name="connsiteX2" fmla="*/ 198512 w 198512"/>
                  <a:gd name="connsiteY2" fmla="*/ 427341 h 427341"/>
                  <a:gd name="connsiteX3" fmla="*/ 0 w 198512"/>
                  <a:gd name="connsiteY3" fmla="*/ 427341 h 427341"/>
                  <a:gd name="connsiteX4" fmla="*/ 0 w 198512"/>
                  <a:gd name="connsiteY4" fmla="*/ 69156 h 427341"/>
                  <a:gd name="connsiteX0" fmla="*/ 0 w 198512"/>
                  <a:gd name="connsiteY0" fmla="*/ 69156 h 504181"/>
                  <a:gd name="connsiteX1" fmla="*/ 183144 w 198512"/>
                  <a:gd name="connsiteY1" fmla="*/ 0 h 504181"/>
                  <a:gd name="connsiteX2" fmla="*/ 198512 w 198512"/>
                  <a:gd name="connsiteY2" fmla="*/ 504181 h 504181"/>
                  <a:gd name="connsiteX3" fmla="*/ 0 w 198512"/>
                  <a:gd name="connsiteY3" fmla="*/ 427341 h 504181"/>
                  <a:gd name="connsiteX4" fmla="*/ 0 w 198512"/>
                  <a:gd name="connsiteY4" fmla="*/ 69156 h 504181"/>
                  <a:gd name="connsiteX0" fmla="*/ 0 w 189037"/>
                  <a:gd name="connsiteY0" fmla="*/ 69156 h 508919"/>
                  <a:gd name="connsiteX1" fmla="*/ 183144 w 189037"/>
                  <a:gd name="connsiteY1" fmla="*/ 0 h 508919"/>
                  <a:gd name="connsiteX2" fmla="*/ 189037 w 189037"/>
                  <a:gd name="connsiteY2" fmla="*/ 508919 h 508919"/>
                  <a:gd name="connsiteX3" fmla="*/ 0 w 189037"/>
                  <a:gd name="connsiteY3" fmla="*/ 427341 h 508919"/>
                  <a:gd name="connsiteX4" fmla="*/ 0 w 18903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91997"/>
                  <a:gd name="connsiteY0" fmla="*/ 69156 h 508919"/>
                  <a:gd name="connsiteX1" fmla="*/ 191624 w 191997"/>
                  <a:gd name="connsiteY1" fmla="*/ 0 h 508919"/>
                  <a:gd name="connsiteX2" fmla="*/ 189037 w 191997"/>
                  <a:gd name="connsiteY2" fmla="*/ 508919 h 508919"/>
                  <a:gd name="connsiteX3" fmla="*/ 0 w 191997"/>
                  <a:gd name="connsiteY3" fmla="*/ 427341 h 508919"/>
                  <a:gd name="connsiteX4" fmla="*/ 0 w 191997"/>
                  <a:gd name="connsiteY4" fmla="*/ 69156 h 508919"/>
                  <a:gd name="connsiteX0" fmla="*/ 0 w 189037"/>
                  <a:gd name="connsiteY0" fmla="*/ 69156 h 508919"/>
                  <a:gd name="connsiteX1" fmla="*/ 187383 w 189037"/>
                  <a:gd name="connsiteY1" fmla="*/ 0 h 508919"/>
                  <a:gd name="connsiteX2" fmla="*/ 189037 w 189037"/>
                  <a:gd name="connsiteY2" fmla="*/ 508919 h 508919"/>
                  <a:gd name="connsiteX3" fmla="*/ 0 w 189037"/>
                  <a:gd name="connsiteY3" fmla="*/ 427341 h 508919"/>
                  <a:gd name="connsiteX4" fmla="*/ 0 w 189037"/>
                  <a:gd name="connsiteY4" fmla="*/ 69156 h 50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7" h="508919">
                    <a:moveTo>
                      <a:pt x="0" y="69156"/>
                    </a:moveTo>
                    <a:lnTo>
                      <a:pt x="187383" y="0"/>
                    </a:lnTo>
                    <a:cubicBezTo>
                      <a:pt x="189347" y="169640"/>
                      <a:pt x="187073" y="339279"/>
                      <a:pt x="189037" y="508919"/>
                    </a:cubicBezTo>
                    <a:lnTo>
                      <a:pt x="0" y="427341"/>
                    </a:lnTo>
                    <a:lnTo>
                      <a:pt x="0" y="69156"/>
                    </a:lnTo>
                    <a:close/>
                  </a:path>
                </a:pathLst>
              </a:custGeom>
              <a:gradFill flip="none" rotWithShape="1">
                <a:gsLst>
                  <a:gs pos="92000">
                    <a:srgbClr val="CFA9DB"/>
                  </a:gs>
                  <a:gs pos="0">
                    <a:srgbClr val="EAD9EF"/>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239" name="Rounded Rectangle 238"/>
              <p:cNvSpPr/>
              <p:nvPr/>
            </p:nvSpPr>
            <p:spPr bwMode="auto">
              <a:xfrm>
                <a:off x="9007476" y="2909814"/>
                <a:ext cx="436799" cy="436799"/>
              </a:xfrm>
              <a:prstGeom prst="roundRect">
                <a:avLst/>
              </a:prstGeom>
              <a:gradFill flip="none" rotWithShape="1">
                <a:gsLst>
                  <a:gs pos="1000">
                    <a:srgbClr val="F3EAF6"/>
                  </a:gs>
                  <a:gs pos="98230">
                    <a:srgbClr val="CFA9DB"/>
                  </a:gs>
                  <a:gs pos="25000">
                    <a:srgbClr val="EAD9EF"/>
                  </a:gs>
                </a:gsLst>
                <a:lin ang="108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grpSp>
        <p:pic>
          <p:nvPicPr>
            <p:cNvPr id="232" name="Picture 2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5883" y="4454324"/>
              <a:ext cx="371341" cy="371341"/>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2390" y="2992061"/>
              <a:ext cx="371341" cy="371341"/>
            </a:xfrm>
            <a:prstGeom prst="rect">
              <a:avLst/>
            </a:prstGeom>
          </p:spPr>
        </p:pic>
        <p:pic>
          <p:nvPicPr>
            <p:cNvPr id="234" name="Picture 2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34756" y="5531031"/>
              <a:ext cx="371341" cy="371341"/>
            </a:xfrm>
            <a:prstGeom prst="rect">
              <a:avLst/>
            </a:prstGeom>
          </p:spPr>
        </p:pic>
        <p:sp>
          <p:nvSpPr>
            <p:cNvPr id="235" name="Freeform 234"/>
            <p:cNvSpPr/>
            <p:nvPr/>
          </p:nvSpPr>
          <p:spPr bwMode="auto">
            <a:xfrm rot="7906165">
              <a:off x="9092416" y="1376784"/>
              <a:ext cx="251901" cy="251901"/>
            </a:xfrm>
            <a:custGeom>
              <a:avLst/>
              <a:gdLst>
                <a:gd name="connsiteX0" fmla="*/ 152400 w 304800"/>
                <a:gd name="connsiteY0" fmla="*/ 0 h 304800"/>
                <a:gd name="connsiteX1" fmla="*/ 304800 w 304800"/>
                <a:gd name="connsiteY1" fmla="*/ 0 h 304800"/>
                <a:gd name="connsiteX2" fmla="*/ 304800 w 304800"/>
                <a:gd name="connsiteY2" fmla="*/ 152400 h 304800"/>
                <a:gd name="connsiteX3" fmla="*/ 152400 w 304800"/>
                <a:gd name="connsiteY3" fmla="*/ 304800 h 304800"/>
                <a:gd name="connsiteX4" fmla="*/ 0 w 304800"/>
                <a:gd name="connsiteY4" fmla="*/ 152400 h 304800"/>
                <a:gd name="connsiteX5" fmla="*/ 152400 w 304800"/>
                <a:gd name="connsiteY5" fmla="*/ 0 h 304800"/>
                <a:gd name="connsiteX6" fmla="*/ 136674 w 304800"/>
                <a:gd name="connsiteY6" fmla="*/ 82335 h 304800"/>
                <a:gd name="connsiteX7" fmla="*/ 60474 w 304800"/>
                <a:gd name="connsiteY7" fmla="*/ 158535 h 304800"/>
                <a:gd name="connsiteX8" fmla="*/ 136674 w 304800"/>
                <a:gd name="connsiteY8" fmla="*/ 234735 h 304800"/>
                <a:gd name="connsiteX9" fmla="*/ 212874 w 304800"/>
                <a:gd name="connsiteY9" fmla="*/ 158535 h 304800"/>
                <a:gd name="connsiteX10" fmla="*/ 136674 w 304800"/>
                <a:gd name="connsiteY10" fmla="*/ 8233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04800">
                  <a:moveTo>
                    <a:pt x="152400" y="0"/>
                  </a:moveTo>
                  <a:lnTo>
                    <a:pt x="304800" y="0"/>
                  </a:lnTo>
                  <a:lnTo>
                    <a:pt x="304800" y="152400"/>
                  </a:lnTo>
                  <a:cubicBezTo>
                    <a:pt x="304800" y="236568"/>
                    <a:pt x="236568" y="304800"/>
                    <a:pt x="152400" y="304800"/>
                  </a:cubicBezTo>
                  <a:cubicBezTo>
                    <a:pt x="68232" y="304800"/>
                    <a:pt x="0" y="236568"/>
                    <a:pt x="0" y="152400"/>
                  </a:cubicBezTo>
                  <a:cubicBezTo>
                    <a:pt x="0" y="68232"/>
                    <a:pt x="68232" y="0"/>
                    <a:pt x="152400" y="0"/>
                  </a:cubicBezTo>
                  <a:close/>
                  <a:moveTo>
                    <a:pt x="136674" y="82335"/>
                  </a:moveTo>
                  <a:cubicBezTo>
                    <a:pt x="94590" y="82335"/>
                    <a:pt x="60474" y="116451"/>
                    <a:pt x="60474" y="158535"/>
                  </a:cubicBezTo>
                  <a:cubicBezTo>
                    <a:pt x="60474" y="200619"/>
                    <a:pt x="94590" y="234735"/>
                    <a:pt x="136674" y="234735"/>
                  </a:cubicBezTo>
                  <a:cubicBezTo>
                    <a:pt x="178758" y="234735"/>
                    <a:pt x="212874" y="200619"/>
                    <a:pt x="212874" y="158535"/>
                  </a:cubicBezTo>
                  <a:cubicBezTo>
                    <a:pt x="212874" y="116451"/>
                    <a:pt x="178758" y="82335"/>
                    <a:pt x="136674" y="82335"/>
                  </a:cubicBezTo>
                  <a:close/>
                </a:path>
              </a:pathLst>
            </a:cu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236" name="Picture 2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00824" y="1040653"/>
              <a:ext cx="494255" cy="494255"/>
            </a:xfrm>
            <a:prstGeom prst="rect">
              <a:avLst/>
            </a:prstGeom>
          </p:spPr>
        </p:pic>
        <p:pic>
          <p:nvPicPr>
            <p:cNvPr id="237" name="Picture 2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642" y="2826170"/>
              <a:ext cx="449323" cy="449323"/>
            </a:xfrm>
            <a:prstGeom prst="rect">
              <a:avLst/>
            </a:prstGeom>
          </p:spPr>
        </p:pic>
      </p:grpSp>
    </p:spTree>
    <p:custDataLst>
      <p:tags r:id="rId1"/>
    </p:custDataLst>
    <p:extLst>
      <p:ext uri="{BB962C8B-B14F-4D97-AF65-F5344CB8AC3E}">
        <p14:creationId xmlns:p14="http://schemas.microsoft.com/office/powerpoint/2010/main" val="38710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50"/>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Tables Used in the Course</a:t>
            </a:r>
          </a:p>
        </p:txBody>
      </p:sp>
      <p:grpSp>
        <p:nvGrpSpPr>
          <p:cNvPr id="6" name="Group 5"/>
          <p:cNvGrpSpPr/>
          <p:nvPr/>
        </p:nvGrpSpPr>
        <p:grpSpPr>
          <a:xfrm>
            <a:off x="4236785" y="2005160"/>
            <a:ext cx="9814430" cy="7530828"/>
            <a:chOff x="2589213" y="923048"/>
            <a:chExt cx="6542953" cy="5020552"/>
          </a:xfrm>
        </p:grpSpPr>
        <p:grpSp>
          <p:nvGrpSpPr>
            <p:cNvPr id="4" name="Group 3"/>
            <p:cNvGrpSpPr/>
            <p:nvPr/>
          </p:nvGrpSpPr>
          <p:grpSpPr>
            <a:xfrm>
              <a:off x="3134519" y="923048"/>
              <a:ext cx="5452341" cy="3294337"/>
              <a:chOff x="2557029" y="992017"/>
              <a:chExt cx="5452341" cy="3294337"/>
            </a:xfrm>
          </p:grpSpPr>
          <p:sp>
            <p:nvSpPr>
              <p:cNvPr id="2" name="Rectangle 2051"/>
              <p:cNvSpPr>
                <a:spLocks noChangeArrowheads="1"/>
              </p:cNvSpPr>
              <p:nvPr/>
            </p:nvSpPr>
            <p:spPr bwMode="auto">
              <a:xfrm>
                <a:off x="4438649" y="992017"/>
                <a:ext cx="1689100" cy="268023"/>
              </a:xfrm>
              <a:prstGeom prst="rect">
                <a:avLst/>
              </a:prstGeom>
              <a:noFill/>
              <a:ln>
                <a:noFill/>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spcBef>
                    <a:spcPct val="50000"/>
                  </a:spcBef>
                  <a:defRPr/>
                </a:pPr>
                <a:r>
                  <a:rPr lang="en-US" altLang="en-US" dirty="0">
                    <a:solidFill>
                      <a:schemeClr val="tx1">
                        <a:lumMod val="50000"/>
                      </a:schemeClr>
                    </a:solidFill>
                    <a:latin typeface="Courier New" panose="02070309020205020404" pitchFamily="49" charset="0"/>
                    <a:cs typeface="Oracle Sans" panose="020B0503020204020204" pitchFamily="34" charset="0"/>
                  </a:rPr>
                  <a:t>EMPLOYEES</a:t>
                </a:r>
              </a:p>
            </p:txBody>
          </p:sp>
          <p:pic>
            <p:nvPicPr>
              <p:cNvPr id="38919" name="Picture 9"/>
              <p:cNvPicPr>
                <a:picLocks noChangeAspect="1" noChangeArrowheads="1"/>
              </p:cNvPicPr>
              <p:nvPr/>
            </p:nvPicPr>
            <p:blipFill>
              <a:blip r:embed="rId4" cstate="print"/>
              <a:srcRect/>
              <a:stretch>
                <a:fillRect/>
              </a:stretch>
            </p:blipFill>
            <p:spPr bwMode="auto">
              <a:xfrm>
                <a:off x="2557029" y="1262356"/>
                <a:ext cx="5452341" cy="3023998"/>
              </a:xfrm>
              <a:prstGeom prst="rect">
                <a:avLst/>
              </a:prstGeom>
              <a:noFill/>
              <a:ln w="9525">
                <a:noFill/>
                <a:miter lim="800000"/>
                <a:headEnd/>
                <a:tailEnd/>
              </a:ln>
            </p:spPr>
          </p:pic>
        </p:grpSp>
        <p:grpSp>
          <p:nvGrpSpPr>
            <p:cNvPr id="5" name="Group 4"/>
            <p:cNvGrpSpPr/>
            <p:nvPr/>
          </p:nvGrpSpPr>
          <p:grpSpPr>
            <a:xfrm>
              <a:off x="2589213" y="4331427"/>
              <a:ext cx="6542953" cy="1612173"/>
              <a:chOff x="1862137" y="4322160"/>
              <a:chExt cx="6542953" cy="1612173"/>
            </a:xfrm>
          </p:grpSpPr>
          <p:sp>
            <p:nvSpPr>
              <p:cNvPr id="38916" name="Rectangle 2052"/>
              <p:cNvSpPr>
                <a:spLocks noChangeArrowheads="1"/>
              </p:cNvSpPr>
              <p:nvPr/>
            </p:nvSpPr>
            <p:spPr bwMode="auto">
              <a:xfrm>
                <a:off x="5813424" y="4322160"/>
                <a:ext cx="1676400" cy="268023"/>
              </a:xfrm>
              <a:prstGeom prst="rect">
                <a:avLst/>
              </a:prstGeom>
              <a:noFill/>
              <a:ln>
                <a:noFill/>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spcBef>
                    <a:spcPct val="50000"/>
                  </a:spcBef>
                  <a:defRPr/>
                </a:pPr>
                <a:r>
                  <a:rPr lang="en-US" altLang="en-US" dirty="0">
                    <a:solidFill>
                      <a:schemeClr val="tx1">
                        <a:lumMod val="50000"/>
                      </a:schemeClr>
                    </a:solidFill>
                    <a:latin typeface="Courier New" panose="02070309020205020404" pitchFamily="49" charset="0"/>
                    <a:cs typeface="Oracle Sans" panose="020B0503020204020204" pitchFamily="34" charset="0"/>
                  </a:rPr>
                  <a:t>DEPARTMENTS</a:t>
                </a:r>
              </a:p>
            </p:txBody>
          </p:sp>
          <p:sp>
            <p:nvSpPr>
              <p:cNvPr id="38917" name="Rectangle 2053"/>
              <p:cNvSpPr>
                <a:spLocks noChangeArrowheads="1"/>
              </p:cNvSpPr>
              <p:nvPr/>
            </p:nvSpPr>
            <p:spPr bwMode="auto">
              <a:xfrm>
                <a:off x="2355056" y="4322160"/>
                <a:ext cx="1870075" cy="268023"/>
              </a:xfrm>
              <a:prstGeom prst="rect">
                <a:avLst/>
              </a:prstGeom>
              <a:noFill/>
              <a:ln>
                <a:noFill/>
              </a:ln>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spcBef>
                    <a:spcPct val="50000"/>
                  </a:spcBef>
                  <a:defRPr/>
                </a:pPr>
                <a:r>
                  <a:rPr lang="en-US" altLang="en-US" dirty="0">
                    <a:solidFill>
                      <a:schemeClr val="tx1">
                        <a:lumMod val="50000"/>
                      </a:schemeClr>
                    </a:solidFill>
                    <a:latin typeface="Courier New" panose="02070309020205020404" pitchFamily="49" charset="0"/>
                    <a:cs typeface="Oracle Sans" panose="020B0503020204020204" pitchFamily="34" charset="0"/>
                  </a:rPr>
                  <a:t>JOB_GRADES</a:t>
                </a:r>
              </a:p>
            </p:txBody>
          </p:sp>
          <p:pic>
            <p:nvPicPr>
              <p:cNvPr id="38920" name="Picture 11"/>
              <p:cNvPicPr>
                <a:picLocks noChangeAspect="1" noChangeArrowheads="1"/>
              </p:cNvPicPr>
              <p:nvPr/>
            </p:nvPicPr>
            <p:blipFill>
              <a:blip r:embed="rId5" cstate="print"/>
              <a:srcRect/>
              <a:stretch>
                <a:fillRect/>
              </a:stretch>
            </p:blipFill>
            <p:spPr bwMode="auto">
              <a:xfrm>
                <a:off x="4898158" y="4605562"/>
                <a:ext cx="3506932" cy="1328771"/>
              </a:xfrm>
              <a:prstGeom prst="rect">
                <a:avLst/>
              </a:prstGeom>
              <a:noFill/>
              <a:ln w="9525">
                <a:noFill/>
                <a:miter lim="800000"/>
                <a:headEnd/>
                <a:tailEnd/>
              </a:ln>
            </p:spPr>
          </p:pic>
          <p:pic>
            <p:nvPicPr>
              <p:cNvPr id="38921" name="Picture 12"/>
              <p:cNvPicPr>
                <a:picLocks noChangeAspect="1" noChangeArrowheads="1"/>
              </p:cNvPicPr>
              <p:nvPr/>
            </p:nvPicPr>
            <p:blipFill>
              <a:blip r:embed="rId6" cstate="print"/>
              <a:srcRect/>
              <a:stretch>
                <a:fillRect/>
              </a:stretch>
            </p:blipFill>
            <p:spPr bwMode="auto">
              <a:xfrm>
                <a:off x="1862137" y="4605562"/>
                <a:ext cx="2886000" cy="1274000"/>
              </a:xfrm>
              <a:prstGeom prst="rect">
                <a:avLst/>
              </a:prstGeom>
              <a:noFill/>
              <a:ln w="9525">
                <a:noFill/>
                <a:miter lim="800000"/>
                <a:headEnd/>
                <a:tailEnd/>
              </a:ln>
            </p:spPr>
          </p:pic>
        </p:grpSp>
      </p:grpSp>
    </p:spTree>
    <p:custDataLst>
      <p:tags r:id="rId1"/>
    </p:custDataLst>
    <p:extLst>
      <p:ext uri="{BB962C8B-B14F-4D97-AF65-F5344CB8AC3E}">
        <p14:creationId xmlns:p14="http://schemas.microsoft.com/office/powerpoint/2010/main" val="37725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Objectives</a:t>
            </a:r>
          </a:p>
        </p:txBody>
      </p:sp>
      <p:sp>
        <p:nvSpPr>
          <p:cNvPr id="4" name="Content Placeholder 3"/>
          <p:cNvSpPr>
            <a:spLocks noGrp="1"/>
          </p:cNvSpPr>
          <p:nvPr>
            <p:ph idx="1"/>
          </p:nvPr>
        </p:nvSpPr>
        <p:spPr>
          <a:xfrm>
            <a:off x="933451" y="2272710"/>
            <a:ext cx="16421100" cy="4901979"/>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After completing this course, you should be able to:</a:t>
            </a:r>
          </a:p>
          <a:p>
            <a:pPr lvl="1"/>
            <a:r>
              <a:rPr lang="en-US" altLang="en-US" dirty="0">
                <a:latin typeface="Oracle Sans" panose="020B0503020204020204" pitchFamily="34" charset="0"/>
                <a:cs typeface="Oracle Sans" panose="020B0503020204020204" pitchFamily="34" charset="0"/>
              </a:rPr>
              <a:t>Identify the major components of Oracle Database and MySQL</a:t>
            </a:r>
          </a:p>
          <a:p>
            <a:pPr lvl="1"/>
            <a:r>
              <a:rPr lang="en-US" altLang="en-US" dirty="0">
                <a:latin typeface="Oracle Sans" panose="020B0503020204020204" pitchFamily="34" charset="0"/>
                <a:cs typeface="Oracle Sans" panose="020B0503020204020204" pitchFamily="34" charset="0"/>
              </a:rPr>
              <a:t>Retrieve row and column data from tables with the SELECT statement</a:t>
            </a:r>
          </a:p>
          <a:p>
            <a:pPr lvl="1"/>
            <a:r>
              <a:rPr lang="en-US" altLang="en-US" dirty="0">
                <a:latin typeface="Oracle Sans" panose="020B0503020204020204" pitchFamily="34" charset="0"/>
                <a:cs typeface="Oracle Sans" panose="020B0503020204020204" pitchFamily="34" charset="0"/>
              </a:rPr>
              <a:t>Create reports of sorted and restricted data</a:t>
            </a:r>
          </a:p>
          <a:p>
            <a:pPr lvl="1"/>
            <a:r>
              <a:rPr lang="en-US" altLang="en-US" dirty="0">
                <a:latin typeface="Oracle Sans" panose="020B0503020204020204" pitchFamily="34" charset="0"/>
                <a:cs typeface="Oracle Sans" panose="020B0503020204020204" pitchFamily="34" charset="0"/>
              </a:rPr>
              <a:t>Employ SQL functions to generate and retrieve customized data</a:t>
            </a:r>
          </a:p>
          <a:p>
            <a:pPr lvl="1"/>
            <a:r>
              <a:rPr lang="en-US" altLang="en-US" dirty="0">
                <a:latin typeface="Oracle Sans" panose="020B0503020204020204" pitchFamily="34" charset="0"/>
                <a:cs typeface="Oracle Sans" panose="020B0503020204020204" pitchFamily="34" charset="0"/>
              </a:rPr>
              <a:t>Run complex queries to retrieve data from multiple tables</a:t>
            </a:r>
          </a:p>
          <a:p>
            <a:pPr lvl="1"/>
            <a:r>
              <a:rPr lang="en-US" altLang="en-US" dirty="0">
                <a:latin typeface="Oracle Sans" panose="020B0503020204020204" pitchFamily="34" charset="0"/>
                <a:cs typeface="Oracle Sans" panose="020B0503020204020204" pitchFamily="34" charset="0"/>
              </a:rPr>
              <a:t>Run data manipulation language (DML) statements to update data in a database</a:t>
            </a:r>
          </a:p>
          <a:p>
            <a:pPr lvl="1"/>
            <a:r>
              <a:rPr lang="en-US" altLang="en-US" dirty="0">
                <a:latin typeface="Oracle Sans" panose="020B0503020204020204" pitchFamily="34" charset="0"/>
                <a:cs typeface="Oracle Sans" panose="020B0503020204020204" pitchFamily="34" charset="0"/>
              </a:rPr>
              <a:t>Run data definition language (DDL) statements to create and manage schema objects</a:t>
            </a:r>
          </a:p>
        </p:txBody>
      </p:sp>
    </p:spTree>
    <p:custDataLst>
      <p:tags r:id="rId1"/>
    </p:custDataLst>
    <p:extLst>
      <p:ext uri="{BB962C8B-B14F-4D97-AF65-F5344CB8AC3E}">
        <p14:creationId xmlns:p14="http://schemas.microsoft.com/office/powerpoint/2010/main" val="20911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Lesson Agenda</a:t>
            </a:r>
          </a:p>
        </p:txBody>
      </p:sp>
      <p:sp>
        <p:nvSpPr>
          <p:cNvPr id="34819" name="Rectangle 5"/>
          <p:cNvSpPr>
            <a:spLocks noGrp="1" noChangeArrowheads="1"/>
          </p:cNvSpPr>
          <p:nvPr>
            <p:ph idx="1"/>
          </p:nvPr>
        </p:nvSpPr>
        <p:spPr>
          <a:xfrm>
            <a:off x="933451" y="2272710"/>
            <a:ext cx="16421100" cy="3301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solidFill>
                  <a:schemeClr val="tx1">
                    <a:lumMod val="25000"/>
                    <a:lumOff val="75000"/>
                  </a:schemeClr>
                </a:solidFill>
                <a:latin typeface="Oracle Sans" panose="020B0503020204020204" pitchFamily="34" charset="0"/>
                <a:cs typeface="Oracle Sans" panose="020B0503020204020204" pitchFamily="34" charset="0"/>
              </a:rPr>
              <a:t>Course objectives, agenda, and appendixes used in the course</a:t>
            </a:r>
          </a:p>
          <a:p>
            <a:pPr lvl="1"/>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Oracle Database 19c and related products</a:t>
            </a:r>
          </a:p>
          <a:p>
            <a:pPr lvl="1"/>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relational database management concepts and terminologies</a:t>
            </a:r>
          </a:p>
          <a:p>
            <a:pPr lvl="1"/>
            <a:r>
              <a:rPr lang="en-US" dirty="0">
                <a:solidFill>
                  <a:schemeClr val="tx1">
                    <a:lumMod val="25000"/>
                    <a:lumOff val="75000"/>
                  </a:schemeClr>
                </a:solidFill>
                <a:latin typeface="Oracle Sans" panose="020B0503020204020204" pitchFamily="34" charset="0"/>
                <a:cs typeface="Oracle Sans" panose="020B0503020204020204" pitchFamily="34" charset="0"/>
              </a:rPr>
              <a:t>Human Resource (HR) Schema and the tables used in this course</a:t>
            </a:r>
          </a:p>
          <a:p>
            <a:pPr lvl="1"/>
            <a:r>
              <a:rPr lang="en-US" dirty="0">
                <a:latin typeface="Oracle Sans" panose="020B0503020204020204" pitchFamily="34" charset="0"/>
                <a:cs typeface="Oracle Sans" panose="020B0503020204020204" pitchFamily="34" charset="0"/>
              </a:rPr>
              <a:t>Introduction to SQL and its development environments</a:t>
            </a:r>
          </a:p>
          <a:p>
            <a:pPr lvl="1"/>
            <a:r>
              <a:rPr lang="en-US" dirty="0">
                <a:solidFill>
                  <a:schemeClr val="tx1">
                    <a:lumMod val="25000"/>
                    <a:lumOff val="75000"/>
                  </a:schemeClr>
                </a:solidFill>
                <a:latin typeface="Oracle Sans" panose="020B0503020204020204" pitchFamily="34" charset="0"/>
                <a:cs typeface="Oracle Sans" panose="020B0503020204020204" pitchFamily="34" charset="0"/>
              </a:rPr>
              <a:t>Oracle Database 19c SQL Documentation and Additional Resources</a:t>
            </a:r>
          </a:p>
        </p:txBody>
      </p:sp>
      <p:grpSp>
        <p:nvGrpSpPr>
          <p:cNvPr id="4" name="Group 3"/>
          <p:cNvGrpSpPr/>
          <p:nvPr/>
        </p:nvGrpSpPr>
        <p:grpSpPr>
          <a:xfrm>
            <a:off x="12458703" y="6515101"/>
            <a:ext cx="5829298" cy="2500313"/>
            <a:chOff x="5410201" y="4297363"/>
            <a:chExt cx="3886198" cy="1666875"/>
          </a:xfrm>
        </p:grpSpPr>
        <p:sp>
          <p:nvSpPr>
            <p:cNvPr id="5" name="Rectangle 4"/>
            <p:cNvSpPr/>
            <p:nvPr/>
          </p:nvSpPr>
          <p:spPr bwMode="auto">
            <a:xfrm rot="16200000" flipV="1">
              <a:off x="6770687" y="3135314"/>
              <a:ext cx="1165225" cy="3886198"/>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31441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Using SQL to Query Your Database</a:t>
            </a:r>
          </a:p>
        </p:txBody>
      </p:sp>
      <p:sp>
        <p:nvSpPr>
          <p:cNvPr id="33796" name="Rectangle 5"/>
          <p:cNvSpPr>
            <a:spLocks noGrp="1" noChangeArrowheads="1"/>
          </p:cNvSpPr>
          <p:nvPr>
            <p:ph idx="1"/>
          </p:nvPr>
        </p:nvSpPr>
        <p:spPr>
          <a:xfrm>
            <a:off x="933451" y="2272710"/>
            <a:ext cx="16421100" cy="2734655"/>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Structured query language (SQL) is:</a:t>
            </a:r>
          </a:p>
          <a:p>
            <a:pPr lvl="1"/>
            <a:r>
              <a:rPr lang="en-US" altLang="en-US" dirty="0">
                <a:latin typeface="Oracle Sans" panose="020B0503020204020204" pitchFamily="34" charset="0"/>
                <a:cs typeface="Oracle Sans" panose="020B0503020204020204" pitchFamily="34" charset="0"/>
              </a:rPr>
              <a:t>The ANSI standard language for operating relational databases</a:t>
            </a:r>
          </a:p>
          <a:p>
            <a:pPr lvl="1"/>
            <a:r>
              <a:rPr lang="en-US" altLang="en-US" dirty="0">
                <a:latin typeface="Oracle Sans" panose="020B0503020204020204" pitchFamily="34" charset="0"/>
                <a:cs typeface="Oracle Sans" panose="020B0503020204020204" pitchFamily="34" charset="0"/>
              </a:rPr>
              <a:t>Efficient, easy to learn and use</a:t>
            </a:r>
          </a:p>
          <a:p>
            <a:pPr lvl="1"/>
            <a:r>
              <a:rPr lang="en-US" altLang="en-US" dirty="0">
                <a:latin typeface="Oracle Sans" panose="020B0503020204020204" pitchFamily="34" charset="0"/>
                <a:cs typeface="Oracle Sans" panose="020B0503020204020204" pitchFamily="34" charset="0"/>
              </a:rPr>
              <a:t>Functionally complete (With SQL, you can define, retrieve, and manipulate data in tables.)</a:t>
            </a:r>
          </a:p>
        </p:txBody>
      </p:sp>
      <p:grpSp>
        <p:nvGrpSpPr>
          <p:cNvPr id="3" name="Group 2"/>
          <p:cNvGrpSpPr/>
          <p:nvPr/>
        </p:nvGrpSpPr>
        <p:grpSpPr>
          <a:xfrm>
            <a:off x="4521743" y="5453219"/>
            <a:ext cx="9079958" cy="3650721"/>
            <a:chOff x="2522202" y="3733800"/>
            <a:chExt cx="6053305" cy="2433814"/>
          </a:xfrm>
        </p:grpSpPr>
        <p:sp>
          <p:nvSpPr>
            <p:cNvPr id="33794" name="Line 14"/>
            <p:cNvSpPr>
              <a:spLocks noChangeShapeType="1"/>
            </p:cNvSpPr>
            <p:nvPr/>
          </p:nvSpPr>
          <p:spPr bwMode="auto">
            <a:xfrm flipH="1">
              <a:off x="5634664" y="4724400"/>
              <a:ext cx="1889256" cy="0"/>
            </a:xfrm>
            <a:prstGeom prst="line">
              <a:avLst/>
            </a:prstGeom>
            <a:noFill/>
            <a:ln w="28575">
              <a:solidFill>
                <a:schemeClr val="tx1"/>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3797" name="Line 8"/>
            <p:cNvSpPr>
              <a:spLocks noChangeShapeType="1"/>
            </p:cNvSpPr>
            <p:nvPr/>
          </p:nvSpPr>
          <p:spPr bwMode="auto">
            <a:xfrm>
              <a:off x="5637212" y="4114800"/>
              <a:ext cx="1371600" cy="0"/>
            </a:xfrm>
            <a:prstGeom prst="line">
              <a:avLst/>
            </a:prstGeom>
            <a:noFill/>
            <a:ln w="28575">
              <a:solidFill>
                <a:schemeClr val="tx1"/>
              </a:solidFill>
              <a:round/>
              <a:headEn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33800" name="Rectangle 13"/>
            <p:cNvSpPr>
              <a:spLocks noChangeArrowheads="1"/>
            </p:cNvSpPr>
            <p:nvPr/>
          </p:nvSpPr>
          <p:spPr bwMode="auto">
            <a:xfrm>
              <a:off x="6932612" y="5410200"/>
              <a:ext cx="1642895" cy="277641"/>
            </a:xfrm>
            <a:prstGeom prst="rect">
              <a:avLst/>
            </a:prstGeom>
            <a:noFill/>
            <a:ln>
              <a:noFill/>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rgbClr val="000000"/>
                  </a:solidFill>
                  <a:latin typeface="+mj-lt"/>
                  <a:cs typeface="Oracle Sans" panose="020B0503020204020204" pitchFamily="34" charset="0"/>
                </a:rPr>
                <a:t>Oracle Server</a:t>
              </a:r>
            </a:p>
          </p:txBody>
        </p:sp>
        <p:pic>
          <p:nvPicPr>
            <p:cNvPr id="2" name="Picture 16" descr="C:\salome_official\projects\11gR2\screenshots\intro_s30_a.gif"/>
            <p:cNvPicPr>
              <a:picLocks noChangeAspect="1" noChangeArrowheads="1"/>
            </p:cNvPicPr>
            <p:nvPr/>
          </p:nvPicPr>
          <p:blipFill>
            <a:blip r:embed="rId4" cstate="print"/>
            <a:srcRect/>
            <a:stretch>
              <a:fillRect/>
            </a:stretch>
          </p:blipFill>
          <p:spPr bwMode="auto">
            <a:xfrm>
              <a:off x="4355305" y="4522964"/>
              <a:ext cx="1243013" cy="1644650"/>
            </a:xfrm>
            <a:prstGeom prst="rect">
              <a:avLst/>
            </a:prstGeom>
            <a:noFill/>
            <a:ln w="12700">
              <a:solidFill>
                <a:schemeClr val="tx1"/>
              </a:solidFill>
              <a:miter lim="800000"/>
              <a:headEnd/>
              <a:tailEnd/>
            </a:ln>
          </p:spPr>
        </p:pic>
        <p:sp>
          <p:nvSpPr>
            <p:cNvPr id="13" name="Content Placeholder 2"/>
            <p:cNvSpPr txBox="1">
              <a:spLocks/>
            </p:cNvSpPr>
            <p:nvPr/>
          </p:nvSpPr>
          <p:spPr bwMode="gray">
            <a:xfrm>
              <a:off x="2522202" y="3753222"/>
              <a:ext cx="3109367" cy="63001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137160" rIns="19050" bIns="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eaLnBrk="1" hangingPunct="1">
                <a:defRPr/>
              </a:pPr>
              <a:r>
                <a:rPr lang="en-US" altLang="en-US" sz="2400" b="1" dirty="0">
                  <a:solidFill>
                    <a:schemeClr val="tx1">
                      <a:lumMod val="75000"/>
                    </a:schemeClr>
                  </a:solidFill>
                  <a:latin typeface="Courier New" panose="02070309020205020404" pitchFamily="49" charset="0"/>
                  <a:cs typeface="Oracle Sans" panose="020B0503020204020204" pitchFamily="34" charset="0"/>
                </a:rPr>
                <a:t>SELECT department_name </a:t>
              </a:r>
            </a:p>
            <a:p>
              <a:pPr eaLnBrk="1" hangingPunct="1">
                <a:defRPr/>
              </a:pPr>
              <a:r>
                <a:rPr lang="en-US" altLang="en-US" sz="2400" b="1" dirty="0">
                  <a:solidFill>
                    <a:schemeClr val="tx1">
                      <a:lumMod val="75000"/>
                    </a:schemeClr>
                  </a:solidFill>
                  <a:latin typeface="Courier New" panose="02070309020205020404" pitchFamily="49" charset="0"/>
                  <a:cs typeface="Oracle Sans" panose="020B0503020204020204" pitchFamily="34" charset="0"/>
                </a:rPr>
                <a:t>FROM   departments;</a:t>
              </a:r>
            </a:p>
          </p:txBody>
        </p:sp>
        <p:pic>
          <p:nvPicPr>
            <p:cNvPr id="68609" name="Picture 1" descr="D:\Projects\SQL_Workshop_12cR2\OU Graphics\Batch 1 SQL course icons\Batch 1 SQL course icons\SQL Generic Icon.png"/>
            <p:cNvPicPr>
              <a:picLocks noChangeAspect="1" noChangeArrowheads="1"/>
            </p:cNvPicPr>
            <p:nvPr/>
          </p:nvPicPr>
          <p:blipFill>
            <a:blip r:embed="rId5" cstate="print"/>
            <a:srcRect/>
            <a:stretch>
              <a:fillRect/>
            </a:stretch>
          </p:blipFill>
          <p:spPr bwMode="auto">
            <a:xfrm>
              <a:off x="7044447" y="3733800"/>
              <a:ext cx="1419225" cy="1619250"/>
            </a:xfrm>
            <a:prstGeom prst="rect">
              <a:avLst/>
            </a:prstGeom>
            <a:noFill/>
          </p:spPr>
        </p:pic>
      </p:grpSp>
    </p:spTree>
    <p:custDataLst>
      <p:tags r:id="rId1"/>
    </p:custDataLst>
    <p:extLst>
      <p:ext uri="{BB962C8B-B14F-4D97-AF65-F5344CB8AC3E}">
        <p14:creationId xmlns:p14="http://schemas.microsoft.com/office/powerpoint/2010/main" val="288028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How SQL Works</a:t>
            </a:r>
          </a:p>
        </p:txBody>
      </p:sp>
      <p:sp>
        <p:nvSpPr>
          <p:cNvPr id="5" name="Content Placeholder 4"/>
          <p:cNvSpPr>
            <a:spLocks noGrp="1"/>
          </p:cNvSpPr>
          <p:nvPr>
            <p:ph idx="1"/>
          </p:nvPr>
        </p:nvSpPr>
        <p:spPr>
          <a:xfrm>
            <a:off x="933451" y="2272710"/>
            <a:ext cx="16421100" cy="2191686"/>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SQL is standalone and powerful.</a:t>
            </a:r>
          </a:p>
          <a:p>
            <a:pPr lvl="1"/>
            <a:r>
              <a:rPr lang="en-US" dirty="0">
                <a:latin typeface="Oracle Sans" panose="020B0503020204020204" pitchFamily="34" charset="0"/>
                <a:cs typeface="Oracle Sans" panose="020B0503020204020204" pitchFamily="34" charset="0"/>
              </a:rPr>
              <a:t>SQL processes groups of data.</a:t>
            </a:r>
          </a:p>
          <a:p>
            <a:pPr lvl="1"/>
            <a:r>
              <a:rPr lang="en-US" dirty="0">
                <a:latin typeface="Oracle Sans" panose="020B0503020204020204" pitchFamily="34" charset="0"/>
                <a:cs typeface="Oracle Sans" panose="020B0503020204020204" pitchFamily="34" charset="0"/>
              </a:rPr>
              <a:t>SQL lets you work with data at a logical level.</a:t>
            </a:r>
          </a:p>
          <a:p>
            <a:endParaRPr lang="en-US" dirty="0">
              <a:latin typeface="Oracle Sans" panose="020B0503020204020204" pitchFamily="34" charset="0"/>
              <a:cs typeface="Oracle Sans" panose="020B0503020204020204" pitchFamily="34" charset="0"/>
            </a:endParaRPr>
          </a:p>
        </p:txBody>
      </p:sp>
      <p:pic>
        <p:nvPicPr>
          <p:cNvPr id="12" name="Picture 11" descr="cnt2428008.png"/>
          <p:cNvPicPr>
            <a:picLocks noChangeAspect="1"/>
          </p:cNvPicPr>
          <p:nvPr/>
        </p:nvPicPr>
        <p:blipFill>
          <a:blip r:embed="rId4" cstate="print"/>
          <a:stretch>
            <a:fillRect/>
          </a:stretch>
        </p:blipFill>
        <p:spPr>
          <a:xfrm>
            <a:off x="6673450" y="4989159"/>
            <a:ext cx="1068266" cy="1714500"/>
          </a:xfrm>
          <a:prstGeom prst="rect">
            <a:avLst/>
          </a:prstGeom>
        </p:spPr>
      </p:pic>
      <p:grpSp>
        <p:nvGrpSpPr>
          <p:cNvPr id="4" name="Group 3"/>
          <p:cNvGrpSpPr/>
          <p:nvPr/>
        </p:nvGrpSpPr>
        <p:grpSpPr>
          <a:xfrm>
            <a:off x="3892615" y="4048963"/>
            <a:ext cx="2715737" cy="2715737"/>
            <a:chOff x="2762055" y="2578099"/>
            <a:chExt cx="1810491" cy="1810491"/>
          </a:xfrm>
        </p:grpSpPr>
        <p:sp>
          <p:nvSpPr>
            <p:cNvPr id="13" name="Oval 12"/>
            <p:cNvSpPr/>
            <p:nvPr/>
          </p:nvSpPr>
          <p:spPr bwMode="auto">
            <a:xfrm>
              <a:off x="2762055" y="2578099"/>
              <a:ext cx="1810491" cy="1810491"/>
            </a:xfrm>
            <a:prstGeom prst="ellipse">
              <a:avLst/>
            </a:prstGeom>
            <a:gradFill flip="none" rotWithShape="1">
              <a:gsLst>
                <a:gs pos="0">
                  <a:schemeClr val="bg1"/>
                </a:gs>
                <a:gs pos="50000">
                  <a:schemeClr val="bg1"/>
                </a:gs>
                <a:gs pos="100000">
                  <a:schemeClr val="accent6">
                    <a:lumMod val="20000"/>
                    <a:lumOff val="80000"/>
                  </a:schemeClr>
                </a:gs>
              </a:gsLst>
              <a:lin ang="10800000" scaled="1"/>
              <a:tileRect/>
            </a:gradFill>
            <a:ln w="28575" cap="flat" cmpd="sng" algn="ctr">
              <a:gradFill flip="none" rotWithShape="1">
                <a:gsLst>
                  <a:gs pos="0">
                    <a:schemeClr val="accent6">
                      <a:lumMod val="20000"/>
                      <a:lumOff val="80000"/>
                    </a:schemeClr>
                  </a:gs>
                  <a:gs pos="50000">
                    <a:schemeClr val="bg1"/>
                  </a:gs>
                  <a:gs pos="100000">
                    <a:schemeClr val="bg1"/>
                  </a:gs>
                </a:gsLst>
                <a:lin ang="108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14" name="Picture 13" descr="cnt2554145.png"/>
            <p:cNvPicPr>
              <a:picLocks noChangeAspect="1"/>
            </p:cNvPicPr>
            <p:nvPr/>
          </p:nvPicPr>
          <p:blipFill>
            <a:blip r:embed="rId5" cstate="print"/>
            <a:stretch>
              <a:fillRect/>
            </a:stretch>
          </p:blipFill>
          <p:spPr>
            <a:xfrm>
              <a:off x="3094798" y="2878589"/>
              <a:ext cx="1145005" cy="1209511"/>
            </a:xfrm>
            <a:prstGeom prst="rect">
              <a:avLst/>
            </a:prstGeom>
          </p:spPr>
        </p:pic>
      </p:grpSp>
      <p:pic>
        <p:nvPicPr>
          <p:cNvPr id="15" name="Picture 14" descr="cnt2428008.png"/>
          <p:cNvPicPr>
            <a:picLocks noChangeAspect="1"/>
          </p:cNvPicPr>
          <p:nvPr/>
        </p:nvPicPr>
        <p:blipFill>
          <a:blip r:embed="rId4" cstate="print"/>
          <a:stretch>
            <a:fillRect/>
          </a:stretch>
        </p:blipFill>
        <p:spPr>
          <a:xfrm>
            <a:off x="10546288" y="6189879"/>
            <a:ext cx="1068266" cy="1714500"/>
          </a:xfrm>
          <a:prstGeom prst="rect">
            <a:avLst/>
          </a:prstGeom>
        </p:spPr>
      </p:pic>
      <p:sp>
        <p:nvSpPr>
          <p:cNvPr id="16" name="Oval 15"/>
          <p:cNvSpPr/>
          <p:nvPr/>
        </p:nvSpPr>
        <p:spPr bwMode="auto">
          <a:xfrm>
            <a:off x="7786133" y="4883326"/>
            <a:ext cx="2715737" cy="2715737"/>
          </a:xfrm>
          <a:prstGeom prst="ellipse">
            <a:avLst/>
          </a:prstGeom>
          <a:gradFill flip="none" rotWithShape="1">
            <a:gsLst>
              <a:gs pos="0">
                <a:schemeClr val="bg1"/>
              </a:gs>
              <a:gs pos="50000">
                <a:schemeClr val="bg1"/>
              </a:gs>
              <a:gs pos="100000">
                <a:schemeClr val="accent6">
                  <a:lumMod val="20000"/>
                  <a:lumOff val="80000"/>
                </a:schemeClr>
              </a:gs>
            </a:gsLst>
            <a:lin ang="10800000" scaled="1"/>
            <a:tileRect/>
          </a:gradFill>
          <a:ln w="28575" cap="flat" cmpd="sng" algn="ctr">
            <a:gradFill flip="none" rotWithShape="1">
              <a:gsLst>
                <a:gs pos="0">
                  <a:schemeClr val="accent6">
                    <a:lumMod val="20000"/>
                    <a:lumOff val="80000"/>
                  </a:schemeClr>
                </a:gs>
                <a:gs pos="50000">
                  <a:schemeClr val="bg1"/>
                </a:gs>
                <a:gs pos="100000">
                  <a:schemeClr val="bg1"/>
                </a:gs>
              </a:gsLst>
              <a:lin ang="108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66561" name="Picture 1" descr="D:\Projects\SQL_Workshop_12cR2\OU Graphics\Batch 1 SQL course icons\Batch 1 SQL course icons\1_SQL_Statement.png"/>
          <p:cNvPicPr>
            <a:picLocks noChangeAspect="1" noChangeArrowheads="1"/>
          </p:cNvPicPr>
          <p:nvPr/>
        </p:nvPicPr>
        <p:blipFill rotWithShape="1">
          <a:blip r:embed="rId6" cstate="print"/>
          <a:srcRect l="7830" r="-7830"/>
          <a:stretch/>
        </p:blipFill>
        <p:spPr bwMode="auto">
          <a:xfrm>
            <a:off x="8364683" y="5304260"/>
            <a:ext cx="1558637" cy="1873868"/>
          </a:xfrm>
          <a:prstGeom prst="rect">
            <a:avLst/>
          </a:prstGeom>
          <a:noFill/>
        </p:spPr>
      </p:pic>
      <p:grpSp>
        <p:nvGrpSpPr>
          <p:cNvPr id="7" name="Group 6"/>
          <p:cNvGrpSpPr/>
          <p:nvPr/>
        </p:nvGrpSpPr>
        <p:grpSpPr>
          <a:xfrm>
            <a:off x="11679652" y="6313964"/>
            <a:ext cx="2715737" cy="2715737"/>
            <a:chOff x="7385358" y="3879207"/>
            <a:chExt cx="1810491" cy="1810491"/>
          </a:xfrm>
          <a:effectLst/>
        </p:grpSpPr>
        <p:sp>
          <p:nvSpPr>
            <p:cNvPr id="17" name="Oval 16"/>
            <p:cNvSpPr/>
            <p:nvPr/>
          </p:nvSpPr>
          <p:spPr bwMode="auto">
            <a:xfrm>
              <a:off x="7385358" y="3879207"/>
              <a:ext cx="1810491" cy="1810491"/>
            </a:xfrm>
            <a:prstGeom prst="ellipse">
              <a:avLst/>
            </a:prstGeom>
            <a:gradFill flip="none" rotWithShape="1">
              <a:gsLst>
                <a:gs pos="0">
                  <a:schemeClr val="bg1"/>
                </a:gs>
                <a:gs pos="50000">
                  <a:schemeClr val="bg1"/>
                </a:gs>
                <a:gs pos="100000">
                  <a:schemeClr val="accent6">
                    <a:lumMod val="20000"/>
                    <a:lumOff val="80000"/>
                  </a:schemeClr>
                </a:gs>
              </a:gsLst>
              <a:lin ang="10800000" scaled="1"/>
              <a:tileRect/>
            </a:gradFill>
            <a:ln w="28575" cap="flat" cmpd="sng" algn="ctr">
              <a:gradFill flip="none" rotWithShape="1">
                <a:gsLst>
                  <a:gs pos="0">
                    <a:schemeClr val="accent6">
                      <a:lumMod val="20000"/>
                      <a:lumOff val="80000"/>
                    </a:schemeClr>
                  </a:gs>
                  <a:gs pos="50000">
                    <a:schemeClr val="bg1"/>
                  </a:gs>
                  <a:gs pos="100000">
                    <a:schemeClr val="bg1"/>
                  </a:gs>
                </a:gsLst>
                <a:lin ang="10800000" scaled="1"/>
                <a:tileRect/>
              </a:gra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pic>
          <p:nvPicPr>
            <p:cNvPr id="66562" name="Picture 2" descr="D:\Projects\SQL_Workshop_12cR2\OU Graphics\Batch 1 SQL course icons\Batch 1 SQL course icons\2_SQL_Query.png"/>
            <p:cNvPicPr>
              <a:picLocks noChangeAspect="1" noChangeArrowheads="1"/>
            </p:cNvPicPr>
            <p:nvPr/>
          </p:nvPicPr>
          <p:blipFill>
            <a:blip r:embed="rId7" cstate="print"/>
            <a:srcRect/>
            <a:stretch>
              <a:fillRect/>
            </a:stretch>
          </p:blipFill>
          <p:spPr bwMode="auto">
            <a:xfrm>
              <a:off x="7719302" y="4071399"/>
              <a:ext cx="1142603" cy="1426106"/>
            </a:xfrm>
            <a:prstGeom prst="rect">
              <a:avLst/>
            </a:prstGeom>
            <a:noFill/>
          </p:spPr>
        </p:pic>
      </p:grpSp>
    </p:spTree>
    <p:custDataLst>
      <p:tags r:id="rId1"/>
    </p:custDataLst>
    <p:extLst>
      <p:ext uri="{BB962C8B-B14F-4D97-AF65-F5344CB8AC3E}">
        <p14:creationId xmlns:p14="http://schemas.microsoft.com/office/powerpoint/2010/main" val="361876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7"/>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SQL Statements Used in the Course</a:t>
            </a:r>
          </a:p>
        </p:txBody>
      </p:sp>
      <p:grpSp>
        <p:nvGrpSpPr>
          <p:cNvPr id="3" name="Group 2"/>
          <p:cNvGrpSpPr/>
          <p:nvPr/>
        </p:nvGrpSpPr>
        <p:grpSpPr>
          <a:xfrm>
            <a:off x="3943350" y="2311767"/>
            <a:ext cx="10401300" cy="6864181"/>
            <a:chOff x="2627312" y="957368"/>
            <a:chExt cx="6934200" cy="4943265"/>
          </a:xfrm>
        </p:grpSpPr>
        <p:sp>
          <p:nvSpPr>
            <p:cNvPr id="24" name="Content Placeholder 2"/>
            <p:cNvSpPr txBox="1">
              <a:spLocks/>
            </p:cNvSpPr>
            <p:nvPr/>
          </p:nvSpPr>
          <p:spPr bwMode="gray">
            <a:xfrm>
              <a:off x="7424744" y="4986233"/>
              <a:ext cx="2136768" cy="9144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0" tIns="182849" rIns="25395" bIns="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65000"/>
                </a:lnSpc>
                <a:spcBef>
                  <a:spcPct val="20000"/>
                </a:spcBef>
                <a:buClr>
                  <a:srgbClr val="FF0000"/>
                </a:buClr>
              </a:pPr>
              <a:endParaRPr lang="en-US" altLang="en-US" b="1" dirty="0">
                <a:solidFill>
                  <a:srgbClr val="000000"/>
                </a:solidFill>
                <a:latin typeface="Courier New" pitchFamily="49" charset="0"/>
                <a:cs typeface="Courier New" pitchFamily="49" charset="0"/>
              </a:endParaRPr>
            </a:p>
            <a:p>
              <a:pPr algn="ctr">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COMMIT</a:t>
              </a:r>
            </a:p>
            <a:p>
              <a:pPr algn="ctr">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ROLLBACK</a:t>
              </a:r>
            </a:p>
            <a:p>
              <a:pPr algn="ctr">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SAVEPOINT</a:t>
              </a:r>
            </a:p>
            <a:p>
              <a:pPr algn="ctr">
                <a:lnSpc>
                  <a:spcPct val="65000"/>
                </a:lnSpc>
                <a:spcBef>
                  <a:spcPct val="20000"/>
                </a:spcBef>
                <a:buClr>
                  <a:srgbClr val="FF0000"/>
                </a:buClr>
              </a:pPr>
              <a:endParaRPr lang="en-US" altLang="en-US" b="1" dirty="0">
                <a:solidFill>
                  <a:srgbClr val="000000"/>
                </a:solidFill>
                <a:latin typeface="Courier New" pitchFamily="49" charset="0"/>
                <a:cs typeface="Courier New" pitchFamily="49" charset="0"/>
              </a:endParaRPr>
            </a:p>
          </p:txBody>
        </p:sp>
        <p:sp>
          <p:nvSpPr>
            <p:cNvPr id="23" name="Content Placeholder 2"/>
            <p:cNvSpPr txBox="1">
              <a:spLocks/>
            </p:cNvSpPr>
            <p:nvPr/>
          </p:nvSpPr>
          <p:spPr bwMode="gray">
            <a:xfrm>
              <a:off x="7424744" y="4199311"/>
              <a:ext cx="2136768" cy="69347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0" tIns="182849" rIns="25395" bIns="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lnSpc>
                  <a:spcPct val="65000"/>
                </a:lnSpc>
                <a:spcBef>
                  <a:spcPct val="20000"/>
                </a:spcBef>
                <a:buClr>
                  <a:srgbClr val="FF0000"/>
                </a:buClr>
              </a:pPr>
              <a:endParaRPr lang="en-US" altLang="en-US" dirty="0">
                <a:solidFill>
                  <a:srgbClr val="000000"/>
                </a:solidFill>
                <a:latin typeface="Courier New" pitchFamily="49" charset="0"/>
                <a:cs typeface="Courier New" pitchFamily="49" charset="0"/>
              </a:endParaRP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GRANT</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REVOKE</a:t>
              </a:r>
            </a:p>
            <a:p>
              <a:pPr algn="ctr">
                <a:lnSpc>
                  <a:spcPct val="65000"/>
                </a:lnSpc>
                <a:spcBef>
                  <a:spcPct val="20000"/>
                </a:spcBef>
                <a:buClr>
                  <a:srgbClr val="FF0000"/>
                </a:buClr>
              </a:pPr>
              <a:endParaRPr lang="en-US" altLang="en-US" b="1" dirty="0">
                <a:solidFill>
                  <a:srgbClr val="000000"/>
                </a:solidFill>
                <a:latin typeface="Courier New" pitchFamily="49" charset="0"/>
                <a:cs typeface="Courier New" pitchFamily="49" charset="0"/>
              </a:endParaRPr>
            </a:p>
          </p:txBody>
        </p:sp>
        <p:sp>
          <p:nvSpPr>
            <p:cNvPr id="22" name="Content Placeholder 2"/>
            <p:cNvSpPr txBox="1">
              <a:spLocks/>
            </p:cNvSpPr>
            <p:nvPr/>
          </p:nvSpPr>
          <p:spPr bwMode="gray">
            <a:xfrm>
              <a:off x="7424744" y="2547833"/>
              <a:ext cx="2136768" cy="1524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0" tIns="182849" rIns="25395" bIns="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CREATE</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ALTER</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DROP</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RENAME</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TRUNCATE</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COMMENT</a:t>
              </a:r>
            </a:p>
          </p:txBody>
        </p:sp>
        <p:sp>
          <p:nvSpPr>
            <p:cNvPr id="19" name="Content Placeholder 2"/>
            <p:cNvSpPr txBox="1">
              <a:spLocks/>
            </p:cNvSpPr>
            <p:nvPr/>
          </p:nvSpPr>
          <p:spPr bwMode="gray">
            <a:xfrm>
              <a:off x="7424744" y="1006581"/>
              <a:ext cx="2136768" cy="13716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0" tIns="182849" rIns="25395" bIns="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SELECT</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INSERT</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UPDATE</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DELETE</a:t>
              </a:r>
            </a:p>
            <a:p>
              <a:pPr lvl="1" eaLnBrk="1" hangingPunct="1">
                <a:lnSpc>
                  <a:spcPct val="65000"/>
                </a:lnSpc>
                <a:spcBef>
                  <a:spcPct val="20000"/>
                </a:spcBef>
                <a:buClr>
                  <a:srgbClr val="FF0000"/>
                </a:buClr>
              </a:pPr>
              <a:r>
                <a:rPr lang="en-US" altLang="en-US" b="1" dirty="0">
                  <a:solidFill>
                    <a:srgbClr val="000000"/>
                  </a:solidFill>
                  <a:latin typeface="Courier New" pitchFamily="49" charset="0"/>
                  <a:cs typeface="Courier New" pitchFamily="49" charset="0"/>
                </a:rPr>
                <a:t>MERGE</a:t>
              </a:r>
            </a:p>
          </p:txBody>
        </p:sp>
        <p:sp>
          <p:nvSpPr>
            <p:cNvPr id="34819" name="Rectangle 3"/>
            <p:cNvSpPr>
              <a:spLocks noChangeArrowheads="1"/>
            </p:cNvSpPr>
            <p:nvPr/>
          </p:nvSpPr>
          <p:spPr bwMode="blackWhite">
            <a:xfrm>
              <a:off x="2627312" y="4211321"/>
              <a:ext cx="3840480" cy="669925"/>
            </a:xfrm>
            <a:prstGeom prst="roundRect">
              <a:avLst/>
            </a:prstGeom>
            <a:gradFill flip="none" rotWithShape="1">
              <a:gsLst>
                <a:gs pos="0">
                  <a:srgbClr val="DCF4FD"/>
                </a:gs>
                <a:gs pos="50000">
                  <a:srgbClr val="FFFFFF"/>
                </a:gs>
                <a:gs pos="100000">
                  <a:srgbClr val="DCF4FD"/>
                </a:gs>
              </a:gsLst>
              <a:lin ang="5400000" scaled="1"/>
              <a:tileRect/>
            </a:gradFill>
            <a:ln w="28575" cap="flat" cmpd="sng" algn="ctr">
              <a:solidFill>
                <a:srgbClr val="A9E8F5"/>
              </a:solidFill>
              <a:prstDash val="solid"/>
              <a:round/>
              <a:headEnd type="none" w="sm" len="sm"/>
              <a:tailEnd type="none" w="sm" len="sm"/>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fontAlgn="auto">
                <a:spcBef>
                  <a:spcPct val="20000"/>
                </a:spcBef>
                <a:spcAft>
                  <a:spcPts val="0"/>
                </a:spcAft>
                <a:buClr>
                  <a:srgbClr val="FF0000"/>
                </a:buClr>
              </a:pPr>
              <a:r>
                <a:rPr lang="en-US" altLang="en-US" sz="2400" kern="0" dirty="0">
                  <a:solidFill>
                    <a:srgbClr val="000000"/>
                  </a:solidFill>
                  <a:latin typeface="Oracle Sans" panose="020B0503020204020204" pitchFamily="34" charset="0"/>
                  <a:cs typeface="Oracle Sans" panose="020B0503020204020204" pitchFamily="34" charset="0"/>
                </a:rPr>
                <a:t>Data control language (DCL)</a:t>
              </a:r>
            </a:p>
          </p:txBody>
        </p:sp>
        <p:sp>
          <p:nvSpPr>
            <p:cNvPr id="34820" name="Rectangle 4"/>
            <p:cNvSpPr>
              <a:spLocks noChangeArrowheads="1"/>
            </p:cNvSpPr>
            <p:nvPr/>
          </p:nvSpPr>
          <p:spPr bwMode="blackWhite">
            <a:xfrm>
              <a:off x="2627312" y="4997557"/>
              <a:ext cx="3840480" cy="885825"/>
            </a:xfrm>
            <a:prstGeom prst="roundRect">
              <a:avLst/>
            </a:prstGeom>
            <a:gradFill flip="none" rotWithShape="1">
              <a:gsLst>
                <a:gs pos="0">
                  <a:srgbClr val="DCF4FD"/>
                </a:gs>
                <a:gs pos="50000">
                  <a:srgbClr val="FFFFFF"/>
                </a:gs>
                <a:gs pos="100000">
                  <a:srgbClr val="DCF4FD"/>
                </a:gs>
              </a:gsLst>
              <a:lin ang="5400000" scaled="1"/>
              <a:tileRect/>
            </a:gradFill>
            <a:ln w="28575" cap="flat" cmpd="sng" algn="ctr">
              <a:solidFill>
                <a:srgbClr val="A9E8F5"/>
              </a:solidFill>
              <a:prstDash val="solid"/>
              <a:round/>
              <a:headEnd type="none" w="sm" len="sm"/>
              <a:tailEnd type="none" w="sm" len="sm"/>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fontAlgn="auto">
                <a:spcBef>
                  <a:spcPct val="20000"/>
                </a:spcBef>
                <a:spcAft>
                  <a:spcPts val="0"/>
                </a:spcAft>
                <a:buClr>
                  <a:srgbClr val="FF0000"/>
                </a:buClr>
              </a:pPr>
              <a:r>
                <a:rPr lang="en-US" altLang="en-US" sz="2400" kern="0" dirty="0">
                  <a:solidFill>
                    <a:srgbClr val="000000"/>
                  </a:solidFill>
                  <a:latin typeface="Oracle Sans" panose="020B0503020204020204" pitchFamily="34" charset="0"/>
                  <a:cs typeface="Oracle Sans" panose="020B0503020204020204" pitchFamily="34" charset="0"/>
                </a:rPr>
                <a:t>Transaction control</a:t>
              </a:r>
            </a:p>
          </p:txBody>
        </p:sp>
        <p:sp>
          <p:nvSpPr>
            <p:cNvPr id="34821" name="Rectangle 5"/>
            <p:cNvSpPr>
              <a:spLocks noChangeArrowheads="1"/>
            </p:cNvSpPr>
            <p:nvPr/>
          </p:nvSpPr>
          <p:spPr bwMode="blackWhite">
            <a:xfrm>
              <a:off x="2627312" y="2540529"/>
              <a:ext cx="3840480" cy="1554480"/>
            </a:xfrm>
            <a:prstGeom prst="roundRect">
              <a:avLst/>
            </a:prstGeom>
            <a:gradFill flip="none" rotWithShape="1">
              <a:gsLst>
                <a:gs pos="0">
                  <a:srgbClr val="DCF4FD"/>
                </a:gs>
                <a:gs pos="50000">
                  <a:srgbClr val="FFFFFF"/>
                </a:gs>
                <a:gs pos="100000">
                  <a:srgbClr val="DCF4FD"/>
                </a:gs>
              </a:gsLst>
              <a:lin ang="5400000" scaled="1"/>
              <a:tileRect/>
            </a:gradFill>
            <a:ln w="28575" cap="flat" cmpd="sng" algn="ctr">
              <a:solidFill>
                <a:srgbClr val="A9E8F5"/>
              </a:solidFill>
              <a:prstDash val="solid"/>
              <a:round/>
              <a:headEnd type="none" w="sm" len="sm"/>
              <a:tailEnd type="none" w="sm" len="sm"/>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fontAlgn="auto">
                <a:spcBef>
                  <a:spcPct val="20000"/>
                </a:spcBef>
                <a:spcAft>
                  <a:spcPts val="0"/>
                </a:spcAft>
                <a:buClr>
                  <a:srgbClr val="FF0000"/>
                </a:buClr>
              </a:pPr>
              <a:r>
                <a:rPr lang="en-US" altLang="en-US" sz="2400" kern="0" dirty="0">
                  <a:solidFill>
                    <a:srgbClr val="000000"/>
                  </a:solidFill>
                  <a:latin typeface="Oracle Sans" panose="020B0503020204020204" pitchFamily="34" charset="0"/>
                  <a:cs typeface="Oracle Sans" panose="020B0503020204020204" pitchFamily="34" charset="0"/>
                </a:rPr>
                <a:t>Data definition language (DDL)</a:t>
              </a:r>
            </a:p>
          </p:txBody>
        </p:sp>
        <p:sp>
          <p:nvSpPr>
            <p:cNvPr id="34822" name="Rectangle 6"/>
            <p:cNvSpPr>
              <a:spLocks noChangeArrowheads="1"/>
            </p:cNvSpPr>
            <p:nvPr/>
          </p:nvSpPr>
          <p:spPr bwMode="blackWhite">
            <a:xfrm>
              <a:off x="2627312" y="957368"/>
              <a:ext cx="3840480" cy="1466850"/>
            </a:xfrm>
            <a:prstGeom prst="roundRect">
              <a:avLst/>
            </a:prstGeom>
            <a:gradFill flip="none" rotWithShape="1">
              <a:gsLst>
                <a:gs pos="0">
                  <a:srgbClr val="DCF4FD"/>
                </a:gs>
                <a:gs pos="50000">
                  <a:srgbClr val="FFFFFF"/>
                </a:gs>
                <a:gs pos="100000">
                  <a:srgbClr val="DCF4FD"/>
                </a:gs>
              </a:gsLst>
              <a:lin ang="5400000" scaled="1"/>
              <a:tileRect/>
            </a:gradFill>
            <a:ln w="28575" cap="flat" cmpd="sng" algn="ctr">
              <a:solidFill>
                <a:srgbClr val="A9E8F5"/>
              </a:solidFill>
              <a:prstDash val="solid"/>
              <a:round/>
              <a:headEnd type="none" w="sm" len="sm"/>
              <a:tailEnd type="none" w="sm" len="sm"/>
            </a:ln>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fontAlgn="auto">
                <a:spcBef>
                  <a:spcPct val="20000"/>
                </a:spcBef>
                <a:spcAft>
                  <a:spcPts val="0"/>
                </a:spcAft>
                <a:buClr>
                  <a:srgbClr val="FF0000"/>
                </a:buClr>
              </a:pPr>
              <a:r>
                <a:rPr lang="en-IN" altLang="en-US" sz="2400" kern="0" dirty="0">
                  <a:solidFill>
                    <a:srgbClr val="000000"/>
                  </a:solidFill>
                  <a:latin typeface="Oracle Sans" panose="020B0503020204020204" pitchFamily="34" charset="0"/>
                  <a:cs typeface="Oracle Sans" panose="020B0503020204020204" pitchFamily="34" charset="0"/>
                </a:rPr>
                <a:t>Data manipulation language (DML)</a:t>
              </a:r>
            </a:p>
          </p:txBody>
        </p:sp>
        <p:sp>
          <p:nvSpPr>
            <p:cNvPr id="27" name="Isosceles Triangle 26"/>
            <p:cNvSpPr/>
            <p:nvPr/>
          </p:nvSpPr>
          <p:spPr bwMode="auto">
            <a:xfrm rot="16200000">
              <a:off x="6450968" y="1197082"/>
              <a:ext cx="990600" cy="914400"/>
            </a:xfrm>
            <a:prstGeom prst="triangle">
              <a:avLst/>
            </a:prstGeom>
            <a:gradFill flip="none" rotWithShape="1">
              <a:gsLst>
                <a:gs pos="0">
                  <a:srgbClr val="E5E5FF"/>
                </a:gs>
                <a:gs pos="50000">
                  <a:srgbClr val="EBEBFF"/>
                </a:gs>
                <a:gs pos="100000">
                  <a:srgbClr val="FFFFFF"/>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28" name="Isosceles Triangle 27"/>
            <p:cNvSpPr/>
            <p:nvPr/>
          </p:nvSpPr>
          <p:spPr bwMode="auto">
            <a:xfrm rot="16200000">
              <a:off x="6603368" y="4092681"/>
              <a:ext cx="685800" cy="914400"/>
            </a:xfrm>
            <a:prstGeom prst="triangle">
              <a:avLst/>
            </a:prstGeom>
            <a:gradFill flip="none" rotWithShape="1">
              <a:gsLst>
                <a:gs pos="0">
                  <a:srgbClr val="E5E5FF"/>
                </a:gs>
                <a:gs pos="50000">
                  <a:srgbClr val="EBEBFF"/>
                </a:gs>
                <a:gs pos="100000">
                  <a:srgbClr val="FFFFFF"/>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29" name="Isosceles Triangle 28"/>
            <p:cNvSpPr/>
            <p:nvPr/>
          </p:nvSpPr>
          <p:spPr bwMode="auto">
            <a:xfrm rot="16200000">
              <a:off x="6298568" y="2797281"/>
              <a:ext cx="1295400" cy="914400"/>
            </a:xfrm>
            <a:prstGeom prst="triangle">
              <a:avLst/>
            </a:prstGeom>
            <a:gradFill flip="none" rotWithShape="1">
              <a:gsLst>
                <a:gs pos="0">
                  <a:srgbClr val="E5E5FF"/>
                </a:gs>
                <a:gs pos="50000">
                  <a:srgbClr val="EBEBFF"/>
                </a:gs>
                <a:gs pos="100000">
                  <a:srgbClr val="FFFFFF"/>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30" name="Isosceles Triangle 29"/>
            <p:cNvSpPr/>
            <p:nvPr/>
          </p:nvSpPr>
          <p:spPr bwMode="auto">
            <a:xfrm rot="16200000">
              <a:off x="6565268" y="4968981"/>
              <a:ext cx="762000" cy="914400"/>
            </a:xfrm>
            <a:prstGeom prst="triangle">
              <a:avLst/>
            </a:prstGeom>
            <a:gradFill flip="none" rotWithShape="1">
              <a:gsLst>
                <a:gs pos="0">
                  <a:srgbClr val="E5E5FF"/>
                </a:gs>
                <a:gs pos="50000">
                  <a:srgbClr val="EBEBFF"/>
                </a:gs>
                <a:gs pos="100000">
                  <a:srgbClr val="FFFFFF"/>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37083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Development Environments for SQL in Oracle</a:t>
            </a:r>
          </a:p>
        </p:txBody>
      </p:sp>
      <p:sp>
        <p:nvSpPr>
          <p:cNvPr id="35843" name="Rectangle 9"/>
          <p:cNvSpPr>
            <a:spLocks noGrp="1" noChangeArrowheads="1"/>
          </p:cNvSpPr>
          <p:nvPr>
            <p:ph idx="1"/>
          </p:nvPr>
        </p:nvSpPr>
        <p:spPr>
          <a:xfrm>
            <a:off x="933451" y="2272710"/>
            <a:ext cx="16421100" cy="165128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There are two Oracle development environments for this course:</a:t>
            </a:r>
          </a:p>
          <a:p>
            <a:pPr lvl="1"/>
            <a:r>
              <a:rPr lang="en-US" altLang="en-US" dirty="0">
                <a:latin typeface="Oracle Sans" panose="020B0503020204020204" pitchFamily="34" charset="0"/>
                <a:cs typeface="Oracle Sans" panose="020B0503020204020204" pitchFamily="34" charset="0"/>
              </a:rPr>
              <a:t>The primary tool is Oracle SQL Developer.</a:t>
            </a:r>
          </a:p>
          <a:p>
            <a:pPr lvl="1"/>
            <a:r>
              <a:rPr lang="en-US" altLang="en-US" dirty="0">
                <a:latin typeface="Oracle Sans" panose="020B0503020204020204" pitchFamily="34" charset="0"/>
                <a:cs typeface="Oracle Sans" panose="020B0503020204020204" pitchFamily="34" charset="0"/>
              </a:rPr>
              <a:t>The SQL*Plus command-line interface can also be used.</a:t>
            </a:r>
          </a:p>
        </p:txBody>
      </p:sp>
      <p:grpSp>
        <p:nvGrpSpPr>
          <p:cNvPr id="4" name="Group 3"/>
          <p:cNvGrpSpPr/>
          <p:nvPr/>
        </p:nvGrpSpPr>
        <p:grpSpPr>
          <a:xfrm>
            <a:off x="3158883" y="4343401"/>
            <a:ext cx="11970234" cy="4336127"/>
            <a:chOff x="2008394" y="2971801"/>
            <a:chExt cx="7980156" cy="2890751"/>
          </a:xfrm>
        </p:grpSpPr>
        <p:pic>
          <p:nvPicPr>
            <p:cNvPr id="35844" name="Picture 8"/>
            <p:cNvPicPr>
              <a:picLocks noChangeAspect="1" noChangeArrowheads="1"/>
            </p:cNvPicPr>
            <p:nvPr/>
          </p:nvPicPr>
          <p:blipFill>
            <a:blip r:embed="rId4" cstate="print"/>
            <a:srcRect/>
            <a:stretch>
              <a:fillRect/>
            </a:stretch>
          </p:blipFill>
          <p:spPr bwMode="auto">
            <a:xfrm>
              <a:off x="2008394" y="2971801"/>
              <a:ext cx="3832018" cy="2137289"/>
            </a:xfrm>
            <a:prstGeom prst="rect">
              <a:avLst/>
            </a:prstGeom>
            <a:noFill/>
            <a:ln w="9525">
              <a:noFill/>
              <a:miter lim="800000"/>
              <a:headEnd/>
              <a:tailEnd/>
            </a:ln>
          </p:spPr>
        </p:pic>
        <p:sp>
          <p:nvSpPr>
            <p:cNvPr id="35845" name="Rectangle 17"/>
            <p:cNvSpPr>
              <a:spLocks noChangeArrowheads="1"/>
            </p:cNvSpPr>
            <p:nvPr/>
          </p:nvSpPr>
          <p:spPr bwMode="blackWhite">
            <a:xfrm>
              <a:off x="4062413" y="5337089"/>
              <a:ext cx="1752600" cy="525463"/>
            </a:xfrm>
            <a:prstGeom prst="rect">
              <a:avLst/>
            </a:prstGeom>
            <a:gradFill flip="none" rotWithShape="1">
              <a:gsLst>
                <a:gs pos="0">
                  <a:srgbClr val="FFFF71"/>
                </a:gs>
                <a:gs pos="100000">
                  <a:srgbClr val="FFFFCC"/>
                </a:gs>
              </a:gsLst>
              <a:lin ang="16200000" scaled="1"/>
              <a:tileRect/>
            </a:gradFill>
            <a:ln w="28575">
              <a:solidFill>
                <a:schemeClr val="accent3">
                  <a:lumMod val="60000"/>
                  <a:lumOff val="40000"/>
                </a:schemeClr>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j-lt"/>
                  <a:cs typeface="Oracle Sans" panose="020B0503020204020204" pitchFamily="34" charset="0"/>
                </a:rPr>
                <a:t>SQL Developer</a:t>
              </a:r>
            </a:p>
          </p:txBody>
        </p:sp>
        <p:sp>
          <p:nvSpPr>
            <p:cNvPr id="35847" name="Rectangle 19"/>
            <p:cNvSpPr>
              <a:spLocks noChangeArrowheads="1"/>
            </p:cNvSpPr>
            <p:nvPr/>
          </p:nvSpPr>
          <p:spPr bwMode="blackWhite">
            <a:xfrm>
              <a:off x="6170613" y="5337089"/>
              <a:ext cx="1701800" cy="525463"/>
            </a:xfrm>
            <a:prstGeom prst="rect">
              <a:avLst/>
            </a:prstGeom>
            <a:gradFill flip="none" rotWithShape="1">
              <a:gsLst>
                <a:gs pos="0">
                  <a:srgbClr val="FFFF71"/>
                </a:gs>
                <a:gs pos="100000">
                  <a:srgbClr val="FFFFCC"/>
                </a:gs>
              </a:gsLst>
              <a:lin ang="16200000" scaled="1"/>
              <a:tileRect/>
            </a:gradFill>
            <a:ln w="28575">
              <a:solidFill>
                <a:schemeClr val="accent3">
                  <a:lumMod val="60000"/>
                  <a:lumOff val="40000"/>
                </a:schemeClr>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eaLnBrk="0" hangingPunct="0"/>
              <a:r>
                <a:rPr lang="en-US" altLang="en-US" dirty="0">
                  <a:solidFill>
                    <a:schemeClr val="tx1">
                      <a:lumMod val="50000"/>
                    </a:schemeClr>
                  </a:solidFill>
                  <a:latin typeface="+mj-lt"/>
                  <a:cs typeface="Oracle Sans" panose="020B0503020204020204" pitchFamily="34" charset="0"/>
                </a:rPr>
                <a:t>SQL*Plus</a:t>
              </a:r>
            </a:p>
          </p:txBody>
        </p:sp>
        <p:pic>
          <p:nvPicPr>
            <p:cNvPr id="78850" name="Picture 2"/>
            <p:cNvPicPr>
              <a:picLocks noChangeAspect="1" noChangeArrowheads="1"/>
            </p:cNvPicPr>
            <p:nvPr/>
          </p:nvPicPr>
          <p:blipFill>
            <a:blip r:embed="rId5" cstate="print"/>
            <a:srcRect/>
            <a:stretch>
              <a:fillRect/>
            </a:stretch>
          </p:blipFill>
          <p:spPr bwMode="auto">
            <a:xfrm>
              <a:off x="6170613" y="2971801"/>
              <a:ext cx="3817937" cy="2149475"/>
            </a:xfrm>
            <a:prstGeom prst="rect">
              <a:avLst/>
            </a:prstGeom>
            <a:noFill/>
            <a:ln w="15875">
              <a:solidFill>
                <a:schemeClr val="tx1"/>
              </a:solidFill>
              <a:miter lim="800000"/>
              <a:headEnd/>
              <a:tailEnd/>
            </a:ln>
          </p:spPr>
        </p:pic>
        <p:cxnSp>
          <p:nvCxnSpPr>
            <p:cNvPr id="3" name="Elbow Connector 2"/>
            <p:cNvCxnSpPr/>
            <p:nvPr/>
          </p:nvCxnSpPr>
          <p:spPr bwMode="auto">
            <a:xfrm rot="10800000">
              <a:off x="3373791" y="5109091"/>
              <a:ext cx="697566" cy="490731"/>
            </a:xfrm>
            <a:prstGeom prst="bentConnector2">
              <a:avLst/>
            </a:prstGeom>
            <a:noFill/>
            <a:ln w="28575" cap="flat" cmpd="sng" algn="ctr">
              <a:solidFill>
                <a:schemeClr val="accent4"/>
              </a:solidFill>
              <a:prstDash val="solid"/>
              <a:round/>
              <a:headEnd type="none" w="sm" len="sm"/>
              <a:tailEnd type="triangle" w="lg" len="lg"/>
            </a:ln>
            <a:effectLst/>
          </p:spPr>
        </p:cxnSp>
        <p:cxnSp>
          <p:nvCxnSpPr>
            <p:cNvPr id="12" name="Elbow Connector 11"/>
            <p:cNvCxnSpPr/>
            <p:nvPr/>
          </p:nvCxnSpPr>
          <p:spPr bwMode="auto">
            <a:xfrm rot="10800000" flipH="1">
              <a:off x="7869113" y="5109091"/>
              <a:ext cx="697566" cy="490731"/>
            </a:xfrm>
            <a:prstGeom prst="bentConnector2">
              <a:avLst/>
            </a:prstGeom>
            <a:noFill/>
            <a:ln w="28575" cap="flat" cmpd="sng" algn="ctr">
              <a:solidFill>
                <a:schemeClr val="accent4"/>
              </a:solidFill>
              <a:prstDash val="solid"/>
              <a:round/>
              <a:headEnd type="none" w="sm" len="sm"/>
              <a:tailEnd type="triangle" w="lg" len="lg"/>
            </a:ln>
            <a:effectLst/>
          </p:spPr>
        </p:cxnSp>
      </p:grpSp>
      <p:pic>
        <p:nvPicPr>
          <p:cNvPr id="13" name="Picture 12">
            <a:extLst>
              <a:ext uri="{FF2B5EF4-FFF2-40B4-BE49-F238E27FC236}">
                <a16:creationId xmlns:a16="http://schemas.microsoft.com/office/drawing/2014/main" xmlns="" id="{F47F4448-20B2-4FAB-A790-88639B5988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402105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rot="16200000" flipV="1">
            <a:off x="15299530" y="5543551"/>
            <a:ext cx="1747838" cy="4229100"/>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7" name="Round Diagonal Corner Rectangle 6"/>
          <p:cNvSpPr>
            <a:spLocks noChangeAspect="1"/>
          </p:cNvSpPr>
          <p:nvPr/>
        </p:nvSpPr>
        <p:spPr bwMode="auto">
          <a:xfrm>
            <a:off x="15142370" y="6629400"/>
            <a:ext cx="2345531" cy="2057400"/>
          </a:xfrm>
          <a:prstGeom prst="round2DiagRect">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Introduction to Oracle Live SQL</a:t>
            </a:r>
          </a:p>
        </p:txBody>
      </p:sp>
      <p:sp>
        <p:nvSpPr>
          <p:cNvPr id="3" name="Content Placeholder 2"/>
          <p:cNvSpPr>
            <a:spLocks noGrp="1"/>
          </p:cNvSpPr>
          <p:nvPr>
            <p:ph idx="1"/>
          </p:nvPr>
        </p:nvSpPr>
        <p:spPr>
          <a:xfrm>
            <a:off x="933451" y="2272710"/>
            <a:ext cx="16421100" cy="163435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Easy way to learn, access, test, and share SQL and PL/SQL scripts on Oracle Database</a:t>
            </a:r>
          </a:p>
          <a:p>
            <a:pPr lvl="1"/>
            <a:r>
              <a:rPr lang="en-US" dirty="0">
                <a:latin typeface="Oracle Sans" panose="020B0503020204020204" pitchFamily="34" charset="0"/>
                <a:cs typeface="Oracle Sans" panose="020B0503020204020204" pitchFamily="34" charset="0"/>
              </a:rPr>
              <a:t>Sign up and use it free of cost.</a:t>
            </a:r>
          </a:p>
        </p:txBody>
      </p:sp>
      <p:pic>
        <p:nvPicPr>
          <p:cNvPr id="79874" name="Picture 2"/>
          <p:cNvPicPr>
            <a:picLocks noChangeAspect="1" noChangeArrowheads="1"/>
          </p:cNvPicPr>
          <p:nvPr/>
        </p:nvPicPr>
        <p:blipFill>
          <a:blip r:embed="rId4" cstate="print"/>
          <a:srcRect/>
          <a:stretch>
            <a:fillRect/>
          </a:stretch>
        </p:blipFill>
        <p:spPr bwMode="auto">
          <a:xfrm>
            <a:off x="4987637" y="4227136"/>
            <a:ext cx="8312727" cy="4588772"/>
          </a:xfrm>
          <a:prstGeom prst="rect">
            <a:avLst/>
          </a:prstGeom>
          <a:noFill/>
          <a:ln w="15875">
            <a:solidFill>
              <a:schemeClr val="tx1"/>
            </a:solidFill>
            <a:miter lim="800000"/>
            <a:headEnd/>
            <a:tailEnd/>
          </a:ln>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82816" y="6826160"/>
            <a:ext cx="1664639" cy="166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xmlns="" id="{3771F172-10CE-4162-9ADE-6AC2F86062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5834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Development Environments for SQL in MySQL</a:t>
            </a:r>
          </a:p>
        </p:txBody>
      </p:sp>
      <p:sp>
        <p:nvSpPr>
          <p:cNvPr id="35843" name="Rectangle 9"/>
          <p:cNvSpPr>
            <a:spLocks noGrp="1" noChangeArrowheads="1"/>
          </p:cNvSpPr>
          <p:nvPr>
            <p:ph idx="1"/>
          </p:nvPr>
        </p:nvSpPr>
        <p:spPr>
          <a:xfrm>
            <a:off x="933451" y="2272710"/>
            <a:ext cx="16421100" cy="1651282"/>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There are two MySQL development environments available for this course:</a:t>
            </a:r>
          </a:p>
          <a:p>
            <a:pPr lvl="1"/>
            <a:r>
              <a:rPr lang="en-US" altLang="en-US" dirty="0">
                <a:latin typeface="Oracle Sans" panose="020B0503020204020204" pitchFamily="34" charset="0"/>
                <a:cs typeface="Oracle Sans" panose="020B0503020204020204" pitchFamily="34" charset="0"/>
              </a:rPr>
              <a:t>For this course, the primary tool is MySQL Workbench.</a:t>
            </a:r>
          </a:p>
          <a:p>
            <a:pPr lvl="1"/>
            <a:r>
              <a:rPr lang="en-US" altLang="en-US" dirty="0">
                <a:latin typeface="Oracle Sans" panose="020B0503020204020204" pitchFamily="34" charset="0"/>
                <a:cs typeface="Oracle Sans" panose="020B0503020204020204" pitchFamily="34" charset="0"/>
              </a:rPr>
              <a:t>mysql, the MySQL command-line tool can be used instead.</a:t>
            </a:r>
          </a:p>
        </p:txBody>
      </p:sp>
      <p:grpSp>
        <p:nvGrpSpPr>
          <p:cNvPr id="4" name="Group 3"/>
          <p:cNvGrpSpPr/>
          <p:nvPr/>
        </p:nvGrpSpPr>
        <p:grpSpPr>
          <a:xfrm>
            <a:off x="1356737" y="4250115"/>
            <a:ext cx="13725252" cy="4997841"/>
            <a:chOff x="806963" y="2909611"/>
            <a:chExt cx="9150168" cy="3331894"/>
          </a:xfrm>
        </p:grpSpPr>
        <p:pic>
          <p:nvPicPr>
            <p:cNvPr id="35844" name="Picture 8"/>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6963" y="2909611"/>
              <a:ext cx="4621104" cy="2652990"/>
            </a:xfrm>
            <a:prstGeom prst="rect">
              <a:avLst/>
            </a:prstGeom>
            <a:noFill/>
            <a:ln w="9525">
              <a:solidFill>
                <a:schemeClr val="accent4"/>
              </a:solidFill>
              <a:miter lim="800000"/>
              <a:headEnd/>
              <a:tailEnd/>
            </a:ln>
          </p:spPr>
        </p:pic>
        <p:sp>
          <p:nvSpPr>
            <p:cNvPr id="35845" name="Rectangle 17"/>
            <p:cNvSpPr>
              <a:spLocks noChangeArrowheads="1"/>
            </p:cNvSpPr>
            <p:nvPr/>
          </p:nvSpPr>
          <p:spPr bwMode="blackWhite">
            <a:xfrm>
              <a:off x="3729568" y="5936256"/>
              <a:ext cx="1698499" cy="277641"/>
            </a:xfrm>
            <a:prstGeom prst="rect">
              <a:avLst/>
            </a:prstGeom>
            <a:gradFill flip="none" rotWithShape="1">
              <a:gsLst>
                <a:gs pos="0">
                  <a:srgbClr val="FFFF71"/>
                </a:gs>
                <a:gs pos="100000">
                  <a:srgbClr val="FFFFCC"/>
                </a:gs>
              </a:gsLst>
              <a:lin ang="16200000" scaled="1"/>
              <a:tileRect/>
            </a:gradFill>
            <a:ln w="28575">
              <a:solidFill>
                <a:schemeClr val="accent3">
                  <a:lumMod val="60000"/>
                  <a:lumOff val="40000"/>
                </a:schemeClr>
              </a:solidFill>
              <a:miter lim="800000"/>
              <a:headEnd/>
              <a:tailEnd/>
            </a:ln>
          </p:spPr>
          <p:txBody>
            <a:bodyPr wrap="square" lIns="69057" tIns="69057" rIns="69057" bIns="69057"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a:defRPr/>
              </a:pPr>
              <a:r>
                <a:rPr lang="en-US" altLang="en-US" dirty="0">
                  <a:solidFill>
                    <a:schemeClr val="tx1">
                      <a:lumMod val="50000"/>
                    </a:schemeClr>
                  </a:solidFill>
                  <a:latin typeface="+mj-lt"/>
                  <a:cs typeface="Oracle Sans" panose="020B0503020204020204" pitchFamily="34" charset="0"/>
                </a:rPr>
                <a:t>MySQL Workbench</a:t>
              </a:r>
            </a:p>
          </p:txBody>
        </p:sp>
        <p:sp>
          <p:nvSpPr>
            <p:cNvPr id="35847" name="Rectangle 19"/>
            <p:cNvSpPr>
              <a:spLocks noChangeArrowheads="1"/>
            </p:cNvSpPr>
            <p:nvPr/>
          </p:nvSpPr>
          <p:spPr bwMode="blackWhite">
            <a:xfrm>
              <a:off x="6512256" y="5779198"/>
              <a:ext cx="1698500" cy="462307"/>
            </a:xfrm>
            <a:prstGeom prst="rect">
              <a:avLst/>
            </a:prstGeom>
            <a:gradFill flip="none" rotWithShape="1">
              <a:gsLst>
                <a:gs pos="0">
                  <a:srgbClr val="FFFF71"/>
                </a:gs>
                <a:gs pos="100000">
                  <a:srgbClr val="FFFFCC"/>
                </a:gs>
              </a:gsLst>
              <a:lin ang="16200000" scaled="1"/>
              <a:tileRect/>
            </a:gradFill>
            <a:ln w="28575">
              <a:solidFill>
                <a:schemeClr val="accent3">
                  <a:lumMod val="60000"/>
                  <a:lumOff val="40000"/>
                </a:schemeClr>
              </a:solidFill>
              <a:miter lim="800000"/>
              <a:headEnd/>
              <a:tailEnd/>
            </a:ln>
          </p:spPr>
          <p:txBody>
            <a:bodyPr wrap="square" lIns="69057" tIns="69057" rIns="69057" bIns="69057"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1233488" eaLnBrk="0" hangingPunct="0"/>
              <a:r>
                <a:rPr lang="en-US" altLang="en-US" dirty="0">
                  <a:solidFill>
                    <a:schemeClr val="tx1">
                      <a:lumMod val="50000"/>
                    </a:schemeClr>
                  </a:solidFill>
                  <a:latin typeface="Courier New" panose="02070309020205020404" pitchFamily="49" charset="0"/>
                  <a:cs typeface="Oracle Sans" panose="020B0503020204020204" pitchFamily="34" charset="0"/>
                </a:rPr>
                <a:t>mysql</a:t>
              </a:r>
              <a:r>
                <a:rPr lang="en-US" altLang="en-US" dirty="0">
                  <a:solidFill>
                    <a:schemeClr val="tx1">
                      <a:lumMod val="50000"/>
                    </a:schemeClr>
                  </a:solidFill>
                  <a:latin typeface="Oracle Sans" panose="020B0503020204020204" pitchFamily="34" charset="0"/>
                  <a:cs typeface="Oracle Sans" panose="020B0503020204020204" pitchFamily="34" charset="0"/>
                </a:rPr>
                <a:t> Command-line Tool</a:t>
              </a:r>
            </a:p>
          </p:txBody>
        </p:sp>
        <p:pic>
          <p:nvPicPr>
            <p:cNvPr id="788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12256" y="2971801"/>
              <a:ext cx="3444875" cy="2362200"/>
            </a:xfrm>
            <a:prstGeom prst="rect">
              <a:avLst/>
            </a:prstGeom>
            <a:noFill/>
            <a:ln w="15875">
              <a:solidFill>
                <a:schemeClr val="tx1"/>
              </a:solidFill>
              <a:miter lim="800000"/>
              <a:headEnd/>
              <a:tailEnd/>
            </a:ln>
          </p:spPr>
        </p:pic>
        <p:cxnSp>
          <p:nvCxnSpPr>
            <p:cNvPr id="3" name="Elbow Connector 2"/>
            <p:cNvCxnSpPr/>
            <p:nvPr/>
          </p:nvCxnSpPr>
          <p:spPr bwMode="auto">
            <a:xfrm rot="10800000">
              <a:off x="2900833" y="5584345"/>
              <a:ext cx="697566" cy="490731"/>
            </a:xfrm>
            <a:prstGeom prst="bentConnector2">
              <a:avLst/>
            </a:prstGeom>
            <a:noFill/>
            <a:ln w="28575" cap="flat" cmpd="sng" algn="ctr">
              <a:solidFill>
                <a:schemeClr val="accent4"/>
              </a:solidFill>
              <a:prstDash val="solid"/>
              <a:round/>
              <a:headEnd type="none" w="sm" len="sm"/>
              <a:tailEnd type="triangle" w="lg" len="lg"/>
            </a:ln>
            <a:effectLst/>
          </p:spPr>
        </p:cxnSp>
        <p:cxnSp>
          <p:nvCxnSpPr>
            <p:cNvPr id="12" name="Elbow Connector 11"/>
            <p:cNvCxnSpPr>
              <a:cxnSpLocks/>
              <a:stCxn id="35847" idx="3"/>
            </p:cNvCxnSpPr>
            <p:nvPr/>
          </p:nvCxnSpPr>
          <p:spPr bwMode="auto">
            <a:xfrm flipV="1">
              <a:off x="8210756" y="5334001"/>
              <a:ext cx="476014" cy="676351"/>
            </a:xfrm>
            <a:prstGeom prst="bentConnector2">
              <a:avLst/>
            </a:prstGeom>
            <a:noFill/>
            <a:ln w="28575" cap="flat" cmpd="sng" algn="ctr">
              <a:solidFill>
                <a:schemeClr val="accent4"/>
              </a:solidFill>
              <a:prstDash val="solid"/>
              <a:round/>
              <a:headEnd type="none" w="sm" len="sm"/>
              <a:tailEnd type="triangle" w="lg" len="lg"/>
            </a:ln>
            <a:effectLst/>
          </p:spPr>
        </p:cxnSp>
      </p:gr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000" y="712788"/>
            <a:ext cx="680564" cy="685800"/>
          </a:xfrm>
          <a:prstGeom prst="rect">
            <a:avLst/>
          </a:prstGeom>
        </p:spPr>
      </p:pic>
    </p:spTree>
    <p:custDataLst>
      <p:tags r:id="rId1"/>
    </p:custDataLst>
    <p:extLst>
      <p:ext uri="{BB962C8B-B14F-4D97-AF65-F5344CB8AC3E}">
        <p14:creationId xmlns:p14="http://schemas.microsoft.com/office/powerpoint/2010/main" val="2235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Lesson Agenda</a:t>
            </a:r>
          </a:p>
        </p:txBody>
      </p:sp>
      <p:sp>
        <p:nvSpPr>
          <p:cNvPr id="41987" name="Rectangle 5"/>
          <p:cNvSpPr>
            <a:spLocks noGrp="1" noChangeArrowheads="1"/>
          </p:cNvSpPr>
          <p:nvPr>
            <p:ph idx="1"/>
          </p:nvPr>
        </p:nvSpPr>
        <p:spPr>
          <a:xfrm>
            <a:off x="933451" y="2272710"/>
            <a:ext cx="16421100" cy="330141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Course objectives, agenda, and appendixes used in the course</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Oracle Database 19c and related products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Overview of relational database management concepts and terminologies</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Human Resource (HR) Schema and the tables used in this course </a:t>
            </a:r>
          </a:p>
          <a:p>
            <a:pPr lvl="1">
              <a:buClr>
                <a:srgbClr val="A6A6A6"/>
              </a:buClr>
              <a:defRPr/>
            </a:pPr>
            <a:r>
              <a:rPr lang="en-US" dirty="0">
                <a:solidFill>
                  <a:schemeClr val="tx1">
                    <a:lumMod val="25000"/>
                    <a:lumOff val="75000"/>
                  </a:schemeClr>
                </a:solidFill>
                <a:latin typeface="Oracle Sans" panose="020B0503020204020204" pitchFamily="34" charset="0"/>
                <a:cs typeface="Oracle Sans" panose="020B0503020204020204" pitchFamily="34" charset="0"/>
              </a:rPr>
              <a:t>Introduction to SQL and its development environments</a:t>
            </a:r>
          </a:p>
          <a:p>
            <a:pPr lvl="1"/>
            <a:r>
              <a:rPr lang="en-US" dirty="0">
                <a:latin typeface="Oracle Sans" panose="020B0503020204020204" pitchFamily="34" charset="0"/>
                <a:cs typeface="Oracle Sans" panose="020B0503020204020204" pitchFamily="34" charset="0"/>
              </a:rPr>
              <a:t>Oracle Database 19c SQL Documentation and Additional Resources</a:t>
            </a:r>
          </a:p>
        </p:txBody>
      </p:sp>
      <p:grpSp>
        <p:nvGrpSpPr>
          <p:cNvPr id="4" name="Group 3"/>
          <p:cNvGrpSpPr/>
          <p:nvPr/>
        </p:nvGrpSpPr>
        <p:grpSpPr>
          <a:xfrm>
            <a:off x="12458701" y="6400801"/>
            <a:ext cx="5829299" cy="2500313"/>
            <a:chOff x="5410200" y="4297363"/>
            <a:chExt cx="3711575" cy="1666875"/>
          </a:xfrm>
        </p:grpSpPr>
        <p:sp>
          <p:nvSpPr>
            <p:cNvPr id="5" name="Rectangle 4"/>
            <p:cNvSpPr/>
            <p:nvPr/>
          </p:nvSpPr>
          <p:spPr bwMode="auto">
            <a:xfrm rot="16200000" flipV="1">
              <a:off x="6683375" y="3222625"/>
              <a:ext cx="1165225" cy="3711575"/>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6" name="Oval 5"/>
            <p:cNvSpPr>
              <a:spLocks noChangeAspect="1"/>
            </p:cNvSpPr>
            <p:nvPr/>
          </p:nvSpPr>
          <p:spPr bwMode="auto">
            <a:xfrm>
              <a:off x="6929438" y="4297363"/>
              <a:ext cx="1563687" cy="156210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7" name="Picture 5"/>
            <p:cNvPicPr>
              <a:picLocks noChangeAspect="1"/>
            </p:cNvPicPr>
            <p:nvPr/>
          </p:nvPicPr>
          <p:blipFill>
            <a:blip r:embed="rId4" cstate="print"/>
            <a:srcRect/>
            <a:stretch>
              <a:fillRect/>
            </a:stretch>
          </p:blipFill>
          <p:spPr bwMode="auto">
            <a:xfrm>
              <a:off x="7091363" y="4449763"/>
              <a:ext cx="1219200" cy="1514475"/>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44711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5400000">
            <a:off x="10891334" y="2757970"/>
            <a:ext cx="8777453" cy="4055271"/>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40962" name="Rectangle 8"/>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Oracle Database Documentation</a:t>
            </a:r>
          </a:p>
        </p:txBody>
      </p:sp>
      <p:sp>
        <p:nvSpPr>
          <p:cNvPr id="40963" name="Rectangle 9"/>
          <p:cNvSpPr>
            <a:spLocks noGrp="1" noChangeArrowheads="1"/>
          </p:cNvSpPr>
          <p:nvPr>
            <p:ph idx="1"/>
          </p:nvPr>
        </p:nvSpPr>
        <p:spPr>
          <a:xfrm>
            <a:off x="933451" y="2272710"/>
            <a:ext cx="16421100" cy="3259414"/>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altLang="en-US" dirty="0">
                <a:latin typeface="Oracle Sans" panose="020B0503020204020204" pitchFamily="34" charset="0"/>
                <a:cs typeface="Oracle Sans" panose="020B0503020204020204" pitchFamily="34" charset="0"/>
              </a:rPr>
              <a:t>Oracle Database New Features Guide</a:t>
            </a:r>
          </a:p>
          <a:p>
            <a:pPr lvl="1"/>
            <a:r>
              <a:rPr lang="en-US" altLang="en-US" dirty="0">
                <a:latin typeface="Oracle Sans" panose="020B0503020204020204" pitchFamily="34" charset="0"/>
                <a:cs typeface="Oracle Sans" panose="020B0503020204020204" pitchFamily="34" charset="0"/>
              </a:rPr>
              <a:t>Oracle Database Reference</a:t>
            </a:r>
          </a:p>
          <a:p>
            <a:pPr lvl="1"/>
            <a:r>
              <a:rPr lang="en-US" altLang="en-US" dirty="0">
                <a:latin typeface="Oracle Sans" panose="020B0503020204020204" pitchFamily="34" charset="0"/>
                <a:cs typeface="Oracle Sans" panose="020B0503020204020204" pitchFamily="34" charset="0"/>
              </a:rPr>
              <a:t>Oracle Database SQL Language Reference</a:t>
            </a:r>
          </a:p>
          <a:p>
            <a:pPr lvl="1"/>
            <a:r>
              <a:rPr lang="en-US" altLang="en-US" dirty="0">
                <a:latin typeface="Oracle Sans" panose="020B0503020204020204" pitchFamily="34" charset="0"/>
                <a:cs typeface="Oracle Sans" panose="020B0503020204020204" pitchFamily="34" charset="0"/>
              </a:rPr>
              <a:t>Oracle Database Concepts</a:t>
            </a:r>
          </a:p>
          <a:p>
            <a:pPr lvl="1"/>
            <a:r>
              <a:rPr lang="en-US" altLang="en-US" dirty="0">
                <a:latin typeface="Oracle Sans" panose="020B0503020204020204" pitchFamily="34" charset="0"/>
                <a:cs typeface="Oracle Sans" panose="020B0503020204020204" pitchFamily="34" charset="0"/>
              </a:rPr>
              <a:t>Oracle Database SQL Developer User’s Guide</a:t>
            </a:r>
            <a:br>
              <a:rPr lang="en-US" altLang="en-US" dirty="0">
                <a:latin typeface="Oracle Sans" panose="020B0503020204020204" pitchFamily="34" charset="0"/>
                <a:cs typeface="Oracle Sans" panose="020B0503020204020204" pitchFamily="34" charset="0"/>
              </a:rPr>
            </a:br>
            <a:endParaRPr lang="en-US" altLang="en-US" dirty="0">
              <a:latin typeface="Oracle Sans" panose="020B0503020204020204" pitchFamily="34" charset="0"/>
              <a:cs typeface="Oracle Sans" panose="020B0503020204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85234" y="6295628"/>
            <a:ext cx="2589659" cy="2665826"/>
          </a:xfrm>
          <a:prstGeom prst="rect">
            <a:avLst/>
          </a:prstGeom>
        </p:spPr>
      </p:pic>
      <p:grpSp>
        <p:nvGrpSpPr>
          <p:cNvPr id="3" name="Group 2"/>
          <p:cNvGrpSpPr/>
          <p:nvPr/>
        </p:nvGrpSpPr>
        <p:grpSpPr>
          <a:xfrm>
            <a:off x="13678227" y="1429547"/>
            <a:ext cx="3203670" cy="3200420"/>
            <a:chOff x="9636125" y="681946"/>
            <a:chExt cx="1563687" cy="1562100"/>
          </a:xfrm>
        </p:grpSpPr>
        <p:sp>
          <p:nvSpPr>
            <p:cNvPr id="9" name="Oval 8"/>
            <p:cNvSpPr>
              <a:spLocks noChangeAspect="1"/>
            </p:cNvSpPr>
            <p:nvPr/>
          </p:nvSpPr>
          <p:spPr bwMode="auto">
            <a:xfrm>
              <a:off x="9636125" y="681946"/>
              <a:ext cx="1563687" cy="1562100"/>
            </a:xfrm>
            <a:prstGeom prst="ellipse">
              <a:avLst/>
            </a:prstGeom>
            <a:solidFill>
              <a:schemeClr val="bg1"/>
            </a:solidFill>
            <a:ln w="50800" cap="flat" cmpd="sng" algn="ctr">
              <a:solidFill>
                <a:schemeClr val="bg1"/>
              </a:solidFill>
              <a:prstDash val="solid"/>
              <a:round/>
              <a:headEnd type="none" w="sm" len="sm"/>
              <a:tailEnd type="none" w="sm" len="sm"/>
            </a:ln>
            <a:effectLst>
              <a:innerShdw blurRad="114300">
                <a:srgbClr val="92D050"/>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8" name="Picture 1" descr="D:\Projects\SQL_Workshop_12cR2\OU Graphics\Batch 1 SQL course icons\Batch 1 SQL course icons\SQL Generic Icon.png"/>
            <p:cNvPicPr>
              <a:picLocks noChangeAspect="1" noChangeArrowheads="1"/>
            </p:cNvPicPr>
            <p:nvPr/>
          </p:nvPicPr>
          <p:blipFill>
            <a:blip r:embed="rId5" cstate="print"/>
            <a:srcRect/>
            <a:stretch>
              <a:fillRect/>
            </a:stretch>
          </p:blipFill>
          <p:spPr bwMode="auto">
            <a:xfrm>
              <a:off x="9883671" y="853396"/>
              <a:ext cx="1068593" cy="1219200"/>
            </a:xfrm>
            <a:prstGeom prst="rect">
              <a:avLst/>
            </a:prstGeom>
            <a:noFill/>
          </p:spPr>
        </p:pic>
      </p:grpSp>
      <p:pic>
        <p:nvPicPr>
          <p:cNvPr id="10" name="Picture 9">
            <a:extLst>
              <a:ext uri="{FF2B5EF4-FFF2-40B4-BE49-F238E27FC236}">
                <a16:creationId xmlns:a16="http://schemas.microsoft.com/office/drawing/2014/main" xmlns="" id="{4A0C65E2-6692-4D72-B1CF-6A0C0433B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16044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rot="5400000">
            <a:off x="12647096" y="3106962"/>
            <a:ext cx="7267130" cy="1835150"/>
          </a:xfrm>
          <a:prstGeom prst="rect">
            <a:avLst/>
          </a:prstGeom>
          <a:gradFill flip="none" rotWithShape="1">
            <a:gsLst>
              <a:gs pos="0">
                <a:srgbClr val="DCE3E4"/>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82849" tIns="91424" rIns="182849" bIns="91424"/>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457121">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8" name="Oval 7"/>
          <p:cNvSpPr>
            <a:spLocks noChangeAspect="1"/>
          </p:cNvSpPr>
          <p:nvPr/>
        </p:nvSpPr>
        <p:spPr bwMode="auto">
          <a:xfrm>
            <a:off x="15107897" y="1022919"/>
            <a:ext cx="2345531" cy="2343150"/>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64104" y="1309616"/>
            <a:ext cx="1433117" cy="1778126"/>
          </a:xfrm>
          <a:prstGeom prst="rect">
            <a:avLst/>
          </a:prstGeom>
        </p:spPr>
      </p:pic>
      <p:sp>
        <p:nvSpPr>
          <p:cNvPr id="41986" name="Rectangle 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Additional Resources for Oracle</a:t>
            </a:r>
          </a:p>
        </p:txBody>
      </p:sp>
      <p:sp>
        <p:nvSpPr>
          <p:cNvPr id="41987" name="Rectangle 7"/>
          <p:cNvSpPr>
            <a:spLocks noGrp="1" noChangeArrowheads="1"/>
          </p:cNvSpPr>
          <p:nvPr>
            <p:ph idx="1"/>
          </p:nvPr>
        </p:nvSpPr>
        <p:spPr>
          <a:xfrm>
            <a:off x="933451" y="2272710"/>
            <a:ext cx="14174443" cy="5874425"/>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For additional information about Oracle Database 19c, refer to the following:</a:t>
            </a:r>
          </a:p>
          <a:p>
            <a:pPr lvl="1"/>
            <a:r>
              <a:rPr lang="en-US" altLang="en-US" dirty="0">
                <a:latin typeface="Oracle Sans" panose="020B0503020204020204" pitchFamily="34" charset="0"/>
                <a:cs typeface="Oracle Sans" panose="020B0503020204020204" pitchFamily="34" charset="0"/>
              </a:rPr>
              <a:t>Oracle Learning Library:</a:t>
            </a:r>
          </a:p>
          <a:p>
            <a:pPr lvl="2"/>
            <a:r>
              <a:rPr lang="en-US" altLang="en-US" dirty="0">
                <a:latin typeface="Oracle Sans" panose="020B0503020204020204" pitchFamily="34" charset="0"/>
                <a:cs typeface="Oracle Sans" panose="020B0503020204020204" pitchFamily="34" charset="0"/>
              </a:rPr>
              <a:t>http://www.oracle.com/goto/oll</a:t>
            </a:r>
          </a:p>
          <a:p>
            <a:pPr lvl="1"/>
            <a:r>
              <a:rPr lang="en-US" altLang="en-US" dirty="0">
                <a:latin typeface="Oracle Sans" panose="020B0503020204020204" pitchFamily="34" charset="0"/>
                <a:cs typeface="Oracle Sans" panose="020B0503020204020204" pitchFamily="34" charset="0"/>
              </a:rPr>
              <a:t>Oracle Cloud: </a:t>
            </a:r>
          </a:p>
          <a:p>
            <a:pPr lvl="2"/>
            <a:r>
              <a:rPr lang="en-US" altLang="en-US" dirty="0">
                <a:latin typeface="Oracle Sans" panose="020B0503020204020204" pitchFamily="34" charset="0"/>
                <a:cs typeface="Oracle Sans" panose="020B0503020204020204" pitchFamily="34" charset="0"/>
                <a:hlinkClick r:id="rId5"/>
              </a:rPr>
              <a:t>cloud.oracle.com</a:t>
            </a:r>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The online SQL Developer Home Page, which is available at:</a:t>
            </a:r>
          </a:p>
          <a:p>
            <a:pPr lvl="2"/>
            <a:r>
              <a:rPr lang="en-US" altLang="en-US" dirty="0">
                <a:latin typeface="Oracle Sans" panose="020B0503020204020204" pitchFamily="34" charset="0"/>
                <a:cs typeface="Oracle Sans" panose="020B0503020204020204" pitchFamily="34" charset="0"/>
                <a:hlinkClick r:id="rId6"/>
              </a:rPr>
              <a:t>http://www.oracle.com/technology/products/database/sql_developer/index.html</a:t>
            </a:r>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The SQL Developer tutorial, which is available online at:</a:t>
            </a:r>
          </a:p>
          <a:p>
            <a:pPr lvl="2"/>
            <a:r>
              <a:rPr lang="en-US" altLang="en-US" dirty="0">
                <a:latin typeface="Oracle Sans" panose="020B0503020204020204" pitchFamily="34" charset="0"/>
                <a:cs typeface="Oracle Sans" panose="020B0503020204020204" pitchFamily="34" charset="0"/>
              </a:rPr>
              <a:t>http://download.oracle.com/oll/tutorials/SQLDeveloper/index.htm</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5529631" y="6655668"/>
            <a:ext cx="1502063" cy="2051204"/>
          </a:xfrm>
          <a:prstGeom prst="rect">
            <a:avLst/>
          </a:prstGeom>
        </p:spPr>
      </p:pic>
      <p:pic>
        <p:nvPicPr>
          <p:cNvPr id="10" name="Picture 9">
            <a:extLst>
              <a:ext uri="{FF2B5EF4-FFF2-40B4-BE49-F238E27FC236}">
                <a16:creationId xmlns:a16="http://schemas.microsoft.com/office/drawing/2014/main" xmlns="" id="{789514FA-4686-45D8-8B9C-CD15704BCC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123955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Icons Used in This Course</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28701" y="2192287"/>
            <a:ext cx="857250" cy="952500"/>
          </a:xfrm>
        </p:spPr>
      </p:pic>
      <p:sp>
        <p:nvSpPr>
          <p:cNvPr id="5" name="TextBox 4"/>
          <p:cNvSpPr txBox="1"/>
          <p:nvPr/>
        </p:nvSpPr>
        <p:spPr>
          <a:xfrm>
            <a:off x="2286000" y="2437705"/>
            <a:ext cx="93726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solidFill>
                  <a:srgbClr val="000000"/>
                </a:solidFill>
                <a:latin typeface="+mn-lt"/>
                <a:cs typeface="Oracle Sans" panose="020B0503020204020204" pitchFamily="34" charset="0"/>
              </a:rPr>
              <a:t>Indicates the output from Oracle Database</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069" y="3449581"/>
            <a:ext cx="904053" cy="914445"/>
          </a:xfrm>
          <a:prstGeom prst="rect">
            <a:avLst/>
          </a:prstGeom>
        </p:spPr>
      </p:pic>
      <p:sp>
        <p:nvSpPr>
          <p:cNvPr id="8" name="TextBox 7"/>
          <p:cNvSpPr txBox="1"/>
          <p:nvPr/>
        </p:nvSpPr>
        <p:spPr>
          <a:xfrm>
            <a:off x="2286000" y="3675971"/>
            <a:ext cx="93726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400" dirty="0">
                <a:solidFill>
                  <a:srgbClr val="000000"/>
                </a:solidFill>
                <a:latin typeface="+mn-lt"/>
                <a:cs typeface="Oracle Sans" panose="020B0503020204020204" pitchFamily="34" charset="0"/>
              </a:rPr>
              <a:t>Indicates the output from MySQL</a:t>
            </a:r>
          </a:p>
        </p:txBody>
      </p:sp>
    </p:spTree>
    <p:custDataLst>
      <p:tags r:id="rId1"/>
    </p:custDataLst>
    <p:extLst>
      <p:ext uri="{BB962C8B-B14F-4D97-AF65-F5344CB8AC3E}">
        <p14:creationId xmlns:p14="http://schemas.microsoft.com/office/powerpoint/2010/main" val="70500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Oracle University: Oracle SQL Training</a:t>
            </a:r>
          </a:p>
        </p:txBody>
      </p:sp>
      <p:grpSp>
        <p:nvGrpSpPr>
          <p:cNvPr id="23" name="Group 22"/>
          <p:cNvGrpSpPr/>
          <p:nvPr/>
        </p:nvGrpSpPr>
        <p:grpSpPr>
          <a:xfrm>
            <a:off x="2718424" y="1786664"/>
            <a:ext cx="12851153" cy="7389284"/>
            <a:chOff x="1810695" y="934155"/>
            <a:chExt cx="8567435" cy="4926189"/>
          </a:xfrm>
        </p:grpSpPr>
        <p:cxnSp>
          <p:nvCxnSpPr>
            <p:cNvPr id="25" name="Straight Connector 4"/>
            <p:cNvCxnSpPr/>
            <p:nvPr/>
          </p:nvCxnSpPr>
          <p:spPr bwMode="auto">
            <a:xfrm>
              <a:off x="1813870" y="2534355"/>
              <a:ext cx="8534400" cy="0"/>
            </a:xfrm>
            <a:prstGeom prst="line">
              <a:avLst/>
            </a:prstGeom>
            <a:noFill/>
            <a:ln w="28575" cap="flat" cmpd="sng" algn="ctr">
              <a:solidFill>
                <a:srgbClr val="F29111"/>
              </a:solidFill>
              <a:prstDash val="solid"/>
              <a:round/>
              <a:headEnd type="none" w="sm" len="sm"/>
              <a:tailEnd type="none" w="sm" len="sm"/>
            </a:ln>
            <a:effectLst/>
          </p:spPr>
        </p:cxnSp>
        <p:cxnSp>
          <p:nvCxnSpPr>
            <p:cNvPr id="26" name="Straight Connector 7"/>
            <p:cNvCxnSpPr/>
            <p:nvPr/>
          </p:nvCxnSpPr>
          <p:spPr bwMode="auto">
            <a:xfrm>
              <a:off x="1810695" y="4439355"/>
              <a:ext cx="8534400" cy="0"/>
            </a:xfrm>
            <a:prstGeom prst="line">
              <a:avLst/>
            </a:prstGeom>
            <a:noFill/>
            <a:ln w="28575" cap="flat" cmpd="sng" algn="ctr">
              <a:solidFill>
                <a:srgbClr val="F29111"/>
              </a:solidFill>
              <a:prstDash val="solid"/>
              <a:round/>
              <a:headEnd type="none" w="sm" len="sm"/>
              <a:tailEnd type="none" w="sm" len="sm"/>
            </a:ln>
            <a:effectLst/>
          </p:spPr>
        </p:cxnSp>
        <p:sp>
          <p:nvSpPr>
            <p:cNvPr id="34" name="TextBox 27"/>
            <p:cNvSpPr txBox="1">
              <a:spLocks noChangeArrowheads="1"/>
            </p:cNvSpPr>
            <p:nvPr/>
          </p:nvSpPr>
          <p:spPr bwMode="auto">
            <a:xfrm>
              <a:off x="5311590" y="934155"/>
              <a:ext cx="1605791" cy="246221"/>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solidFill>
                    <a:srgbClr val="000000"/>
                  </a:solidFill>
                  <a:latin typeface="Oracle Sans" panose="020B0503020204020204" pitchFamily="34" charset="0"/>
                  <a:cs typeface="Oracle Sans" panose="020B0503020204020204" pitchFamily="34" charset="0"/>
                </a:rPr>
                <a:t>Database developers</a:t>
              </a:r>
            </a:p>
          </p:txBody>
        </p:sp>
        <p:sp>
          <p:nvSpPr>
            <p:cNvPr id="35" name="TextBox 28"/>
            <p:cNvSpPr txBox="1">
              <a:spLocks noChangeArrowheads="1"/>
            </p:cNvSpPr>
            <p:nvPr/>
          </p:nvSpPr>
          <p:spPr bwMode="auto">
            <a:xfrm>
              <a:off x="9164647" y="1391355"/>
              <a:ext cx="1204261"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r"/>
              <a:r>
                <a:rPr lang="en-US" sz="2100" b="1" dirty="0">
                  <a:solidFill>
                    <a:srgbClr val="000000"/>
                  </a:solidFill>
                  <a:latin typeface="Oracle Sans" panose="020B0503020204020204" pitchFamily="34" charset="0"/>
                  <a:cs typeface="Oracle Sans" panose="020B0503020204020204" pitchFamily="34" charset="0"/>
                </a:rPr>
                <a:t>Introductory</a:t>
              </a:r>
            </a:p>
          </p:txBody>
        </p:sp>
        <p:sp>
          <p:nvSpPr>
            <p:cNvPr id="37" name="TextBox 30"/>
            <p:cNvSpPr txBox="1">
              <a:spLocks noChangeArrowheads="1"/>
            </p:cNvSpPr>
            <p:nvPr/>
          </p:nvSpPr>
          <p:spPr bwMode="auto">
            <a:xfrm>
              <a:off x="9143262" y="2534355"/>
              <a:ext cx="1234868"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r"/>
              <a:r>
                <a:rPr lang="en-US" sz="2100" b="1" dirty="0">
                  <a:solidFill>
                    <a:srgbClr val="000000"/>
                  </a:solidFill>
                  <a:latin typeface="Oracle Sans" panose="020B0503020204020204" pitchFamily="34" charset="0"/>
                  <a:cs typeface="Oracle Sans" panose="020B0503020204020204" pitchFamily="34" charset="0"/>
                </a:rPr>
                <a:t>Intermediate</a:t>
              </a:r>
            </a:p>
          </p:txBody>
        </p:sp>
        <p:sp>
          <p:nvSpPr>
            <p:cNvPr id="39" name="TextBox 31"/>
            <p:cNvSpPr txBox="1">
              <a:spLocks noChangeArrowheads="1"/>
            </p:cNvSpPr>
            <p:nvPr/>
          </p:nvSpPr>
          <p:spPr bwMode="auto">
            <a:xfrm>
              <a:off x="9395693" y="4436378"/>
              <a:ext cx="973215"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r"/>
              <a:r>
                <a:rPr lang="en-US" sz="2100" b="1" dirty="0">
                  <a:solidFill>
                    <a:srgbClr val="000000"/>
                  </a:solidFill>
                  <a:latin typeface="Oracle Sans" panose="020B0503020204020204" pitchFamily="34" charset="0"/>
                  <a:cs typeface="Oracle Sans" panose="020B0503020204020204" pitchFamily="34" charset="0"/>
                </a:rPr>
                <a:t>Advanced</a:t>
              </a:r>
            </a:p>
          </p:txBody>
        </p:sp>
        <p:sp>
          <p:nvSpPr>
            <p:cNvPr id="40" name="Freeform 36"/>
            <p:cNvSpPr>
              <a:spLocks/>
            </p:cNvSpPr>
            <p:nvPr/>
          </p:nvSpPr>
          <p:spPr bwMode="auto">
            <a:xfrm>
              <a:off x="6094412" y="2153355"/>
              <a:ext cx="0" cy="1123950"/>
            </a:xfrm>
            <a:custGeom>
              <a:avLst/>
              <a:gdLst>
                <a:gd name="T0" fmla="*/ 0 h 1352550"/>
                <a:gd name="T1" fmla="*/ 1352550 h 1352550"/>
                <a:gd name="T2" fmla="*/ 0 60000 65536"/>
                <a:gd name="T3" fmla="*/ 0 60000 65536"/>
                <a:gd name="T4" fmla="*/ 0 h 1352550"/>
                <a:gd name="T5" fmla="*/ 1352550 h 1352550"/>
              </a:gdLst>
              <a:ahLst/>
              <a:cxnLst>
                <a:cxn ang="T2">
                  <a:pos x="0" y="T0"/>
                </a:cxn>
                <a:cxn ang="T3">
                  <a:pos x="0" y="T1"/>
                </a:cxn>
              </a:cxnLst>
              <a:rect l="0" t="T4" r="0" b="T5"/>
              <a:pathLst>
                <a:path h="1352550">
                  <a:moveTo>
                    <a:pt x="0" y="0"/>
                  </a:moveTo>
                  <a:lnTo>
                    <a:pt x="0" y="1352550"/>
                  </a:lnTo>
                </a:path>
              </a:pathLst>
            </a:custGeom>
            <a:noFill/>
            <a:ln w="28575" cap="flat" cmpd="sng" algn="ctr">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1" name="Freeform 23552"/>
            <p:cNvSpPr/>
            <p:nvPr/>
          </p:nvSpPr>
          <p:spPr bwMode="auto">
            <a:xfrm>
              <a:off x="4924683" y="3296355"/>
              <a:ext cx="2082645" cy="6096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PL/SQL Fundamentals</a:t>
              </a: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t>
              </a:r>
              <a:r>
                <a:rPr lang="en-US" sz="1950" dirty="0">
                  <a:solidFill>
                    <a:schemeClr val="bg1"/>
                  </a:solidFill>
                  <a:latin typeface="Oracle Sans" panose="020B0503020204020204" pitchFamily="34" charset="0"/>
                  <a:cs typeface="Oracle Sans" panose="020B0503020204020204" pitchFamily="34" charset="0"/>
                </a:rPr>
                <a:t>ILT/LVC/TOD</a:t>
              </a:r>
            </a:p>
          </p:txBody>
        </p:sp>
        <p:sp>
          <p:nvSpPr>
            <p:cNvPr id="42" name="Freeform 23554"/>
            <p:cNvSpPr/>
            <p:nvPr/>
          </p:nvSpPr>
          <p:spPr bwMode="auto">
            <a:xfrm>
              <a:off x="4494212" y="5098344"/>
              <a:ext cx="3030129" cy="7620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SQL Tuning for Developers</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950" dirty="0">
                  <a:solidFill>
                    <a:schemeClr val="bg1"/>
                  </a:solidFill>
                  <a:latin typeface="Oracle Sans" panose="020B0503020204020204" pitchFamily="34" charset="0"/>
                  <a:cs typeface="Oracle Sans" panose="020B0503020204020204" pitchFamily="34" charset="0"/>
                </a:rPr>
                <a:t>ILT/LVC/TOD</a:t>
              </a:r>
            </a:p>
          </p:txBody>
        </p:sp>
        <p:sp>
          <p:nvSpPr>
            <p:cNvPr id="44" name="Freeform 23559"/>
            <p:cNvSpPr/>
            <p:nvPr/>
          </p:nvSpPr>
          <p:spPr bwMode="auto">
            <a:xfrm>
              <a:off x="4789688" y="1543755"/>
              <a:ext cx="2649595" cy="6096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Introduction to SQL</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950" dirty="0">
                  <a:solidFill>
                    <a:schemeClr val="bg1"/>
                  </a:solidFill>
                  <a:latin typeface="Oracle Sans" panose="020B0503020204020204" pitchFamily="34" charset="0"/>
                  <a:cs typeface="Oracle Sans" panose="020B0503020204020204" pitchFamily="34" charset="0"/>
                </a:rPr>
                <a:t>ILT/LVC/TOD</a:t>
              </a:r>
            </a:p>
          </p:txBody>
        </p:sp>
      </p:grpSp>
      <p:sp>
        <p:nvSpPr>
          <p:cNvPr id="21" name="Freeform 36"/>
          <p:cNvSpPr>
            <a:spLocks/>
          </p:cNvSpPr>
          <p:nvPr/>
        </p:nvSpPr>
        <p:spPr bwMode="auto">
          <a:xfrm flipH="1">
            <a:off x="9109712" y="6244363"/>
            <a:ext cx="68579" cy="1788584"/>
          </a:xfrm>
          <a:custGeom>
            <a:avLst/>
            <a:gdLst>
              <a:gd name="T0" fmla="*/ 0 h 1352550"/>
              <a:gd name="T1" fmla="*/ 1352550 h 1352550"/>
              <a:gd name="T2" fmla="*/ 0 60000 65536"/>
              <a:gd name="T3" fmla="*/ 0 60000 65536"/>
              <a:gd name="T4" fmla="*/ 0 h 1352550"/>
              <a:gd name="T5" fmla="*/ 1352550 h 1352550"/>
            </a:gdLst>
            <a:ahLst/>
            <a:cxnLst>
              <a:cxn ang="T2">
                <a:pos x="0" y="T0"/>
              </a:cxn>
              <a:cxn ang="T3">
                <a:pos x="0" y="T1"/>
              </a:cxn>
            </a:cxnLst>
            <a:rect l="0" t="T4" r="0" b="T5"/>
            <a:pathLst>
              <a:path h="1352550">
                <a:moveTo>
                  <a:pt x="0" y="0"/>
                </a:moveTo>
                <a:lnTo>
                  <a:pt x="0" y="1352550"/>
                </a:lnTo>
              </a:path>
            </a:pathLst>
          </a:custGeom>
          <a:noFill/>
          <a:ln w="28575" cap="flat" cmpd="sng" algn="ctr">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pic>
        <p:nvPicPr>
          <p:cNvPr id="16" name="Picture 15">
            <a:extLst>
              <a:ext uri="{FF2B5EF4-FFF2-40B4-BE49-F238E27FC236}">
                <a16:creationId xmlns:a16="http://schemas.microsoft.com/office/drawing/2014/main" xmlns="" id="{FA414AAD-A3DC-44A5-9647-05B905969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370567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Oracle SQL Certification</a:t>
            </a:r>
          </a:p>
        </p:txBody>
      </p:sp>
      <p:sp>
        <p:nvSpPr>
          <p:cNvPr id="24579" name="Rectangle 1027"/>
          <p:cNvSpPr>
            <a:spLocks noGrp="1" noChangeArrowheads="1"/>
          </p:cNvSpPr>
          <p:nvPr>
            <p:ph idx="1"/>
          </p:nvPr>
        </p:nvSpPr>
        <p:spPr>
          <a:xfrm>
            <a:off x="933451" y="2272710"/>
            <a:ext cx="16421100" cy="4376643"/>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The Oracle Certification Program validates your expertise in the following areas:</a:t>
            </a:r>
          </a:p>
          <a:p>
            <a:pPr lvl="1"/>
            <a:r>
              <a:rPr lang="en-US" dirty="0">
                <a:latin typeface="Oracle Sans" panose="020B0503020204020204" pitchFamily="34" charset="0"/>
                <a:cs typeface="Oracle Sans" panose="020B0503020204020204" pitchFamily="34" charset="0"/>
              </a:rPr>
              <a:t>Oracle Database SQL Certified Associate</a:t>
            </a:r>
          </a:p>
          <a:p>
            <a:pPr lvl="1"/>
            <a:r>
              <a:rPr lang="en-US" dirty="0">
                <a:latin typeface="Oracle Sans" panose="020B0503020204020204" pitchFamily="34" charset="0"/>
                <a:cs typeface="Oracle Sans" panose="020B0503020204020204" pitchFamily="34" charset="0"/>
              </a:rPr>
              <a:t>Oracle Database PL/SQL Certified Associate</a:t>
            </a:r>
          </a:p>
          <a:p>
            <a:pPr lvl="1"/>
            <a:r>
              <a:rPr lang="en-US" dirty="0">
                <a:latin typeface="Oracle Sans" panose="020B0503020204020204" pitchFamily="34" charset="0"/>
                <a:cs typeface="Oracle Sans" panose="020B0503020204020204" pitchFamily="34" charset="0"/>
              </a:rPr>
              <a:t>Oracle Database PL/SQL Certified Professional</a:t>
            </a:r>
          </a:p>
          <a:p>
            <a:pPr lvl="1"/>
            <a:endParaRPr lang="en-US" dirty="0">
              <a:latin typeface="Oracle Sans" panose="020B0503020204020204" pitchFamily="34" charset="0"/>
              <a:cs typeface="Oracle Sans" panose="020B0503020204020204" pitchFamily="34" charset="0"/>
            </a:endParaRPr>
          </a:p>
          <a:p>
            <a:r>
              <a:rPr lang="en-US" dirty="0">
                <a:latin typeface="Oracle Sans" panose="020B0503020204020204" pitchFamily="34" charset="0"/>
                <a:cs typeface="Oracle Sans" panose="020B0503020204020204" pitchFamily="34" charset="0"/>
              </a:rPr>
              <a:t>Take the examination at a local Pearson VUE test center:</a:t>
            </a:r>
          </a:p>
          <a:p>
            <a:pPr lvl="1"/>
            <a:r>
              <a:rPr lang="en-US" dirty="0">
                <a:latin typeface="Oracle Sans" panose="020B0503020204020204" pitchFamily="34" charset="0"/>
                <a:cs typeface="Oracle Sans" panose="020B0503020204020204" pitchFamily="34" charset="0"/>
              </a:rPr>
              <a:t>At a time suitable to you </a:t>
            </a:r>
          </a:p>
          <a:p>
            <a:pPr lvl="1"/>
            <a:r>
              <a:rPr lang="en-US" dirty="0">
                <a:latin typeface="Oracle Sans" panose="020B0503020204020204" pitchFamily="34" charset="0"/>
                <a:cs typeface="Oracle Sans" panose="020B0503020204020204" pitchFamily="34" charset="0"/>
              </a:rPr>
              <a:t>In over 175 countries</a:t>
            </a:r>
          </a:p>
        </p:txBody>
      </p:sp>
      <p:pic>
        <p:nvPicPr>
          <p:cNvPr id="5" name="Picture 4">
            <a:extLst>
              <a:ext uri="{FF2B5EF4-FFF2-40B4-BE49-F238E27FC236}">
                <a16:creationId xmlns:a16="http://schemas.microsoft.com/office/drawing/2014/main" xmlns="" id="{A11653B7-F69C-4AA6-91F0-09460A72F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00" y="707133"/>
            <a:ext cx="642938" cy="714375"/>
          </a:xfrm>
          <a:prstGeom prst="rect">
            <a:avLst/>
          </a:prstGeom>
        </p:spPr>
      </p:pic>
    </p:spTree>
    <p:custDataLst>
      <p:tags r:id="rId1"/>
    </p:custDataLst>
    <p:extLst>
      <p:ext uri="{BB962C8B-B14F-4D97-AF65-F5344CB8AC3E}">
        <p14:creationId xmlns:p14="http://schemas.microsoft.com/office/powerpoint/2010/main" val="39153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 Websites</a:t>
            </a:r>
          </a:p>
        </p:txBody>
      </p:sp>
      <p:sp>
        <p:nvSpPr>
          <p:cNvPr id="3" name="Content Placeholder 2"/>
          <p:cNvSpPr>
            <a:spLocks noGrp="1"/>
          </p:cNvSpPr>
          <p:nvPr>
            <p:ph idx="1"/>
          </p:nvPr>
        </p:nvSpPr>
        <p:spPr>
          <a:xfrm>
            <a:off x="933451" y="2272710"/>
            <a:ext cx="16421100" cy="5699570"/>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http://www.mysql.com includes:</a:t>
            </a:r>
          </a:p>
          <a:p>
            <a:pPr lvl="2"/>
            <a:r>
              <a:rPr lang="en-US" dirty="0">
                <a:latin typeface="Oracle Sans" panose="020B0503020204020204" pitchFamily="34" charset="0"/>
                <a:cs typeface="Oracle Sans" panose="020B0503020204020204" pitchFamily="34" charset="0"/>
              </a:rPr>
              <a:t>Product information</a:t>
            </a:r>
          </a:p>
          <a:p>
            <a:pPr lvl="2"/>
            <a:r>
              <a:rPr lang="en-US" dirty="0">
                <a:latin typeface="Oracle Sans" panose="020B0503020204020204" pitchFamily="34" charset="0"/>
                <a:cs typeface="Oracle Sans" panose="020B0503020204020204" pitchFamily="34" charset="0"/>
              </a:rPr>
              <a:t>Services (Training, Certification, Consulting, and Support)</a:t>
            </a:r>
          </a:p>
          <a:p>
            <a:pPr lvl="2"/>
            <a:r>
              <a:rPr lang="en-US" dirty="0">
                <a:latin typeface="Oracle Sans" panose="020B0503020204020204" pitchFamily="34" charset="0"/>
                <a:cs typeface="Oracle Sans" panose="020B0503020204020204" pitchFamily="34" charset="0"/>
              </a:rPr>
              <a:t>White papers, webinars, and other resources</a:t>
            </a:r>
          </a:p>
          <a:p>
            <a:pPr lvl="2"/>
            <a:r>
              <a:rPr lang="en-US" dirty="0">
                <a:latin typeface="Oracle Sans" panose="020B0503020204020204" pitchFamily="34" charset="0"/>
                <a:cs typeface="Oracle Sans" panose="020B0503020204020204" pitchFamily="34" charset="0"/>
              </a:rPr>
              <a:t>MySQL Enterprise Edition downloads (trial versions)</a:t>
            </a:r>
          </a:p>
          <a:p>
            <a:pPr lvl="1"/>
            <a:r>
              <a:rPr lang="en-US" dirty="0">
                <a:latin typeface="Oracle Sans" panose="020B0503020204020204" pitchFamily="34" charset="0"/>
                <a:cs typeface="Oracle Sans" panose="020B0503020204020204" pitchFamily="34" charset="0"/>
              </a:rPr>
              <a:t>http://dev.mysql.com includes:</a:t>
            </a:r>
          </a:p>
          <a:p>
            <a:pPr lvl="2"/>
            <a:r>
              <a:rPr lang="en-US" dirty="0">
                <a:latin typeface="Oracle Sans" panose="020B0503020204020204" pitchFamily="34" charset="0"/>
                <a:cs typeface="Oracle Sans" panose="020B0503020204020204" pitchFamily="34" charset="0"/>
              </a:rPr>
              <a:t>Developer Zone (forums, articles, Planet MySQL, and more)</a:t>
            </a:r>
          </a:p>
          <a:p>
            <a:pPr lvl="2"/>
            <a:r>
              <a:rPr lang="en-US" dirty="0">
                <a:latin typeface="Oracle Sans" panose="020B0503020204020204" pitchFamily="34" charset="0"/>
                <a:cs typeface="Oracle Sans" panose="020B0503020204020204" pitchFamily="34" charset="0"/>
              </a:rPr>
              <a:t>Documentation</a:t>
            </a:r>
          </a:p>
          <a:p>
            <a:pPr lvl="2"/>
            <a:r>
              <a:rPr lang="en-US" dirty="0">
                <a:latin typeface="Oracle Sans" panose="020B0503020204020204" pitchFamily="34" charset="0"/>
                <a:cs typeface="Oracle Sans" panose="020B0503020204020204" pitchFamily="34" charset="0"/>
              </a:rPr>
              <a:t>Downloads</a:t>
            </a:r>
          </a:p>
          <a:p>
            <a:pPr lvl="1"/>
            <a:r>
              <a:rPr lang="en-US" dirty="0">
                <a:latin typeface="Oracle Sans" panose="020B0503020204020204" pitchFamily="34" charset="0"/>
                <a:cs typeface="Oracle Sans" panose="020B0503020204020204" pitchFamily="34" charset="0"/>
              </a:rPr>
              <a:t>https://github.com/mysql</a:t>
            </a:r>
            <a:endParaRPr lang="en-US" dirty="0">
              <a:latin typeface="Oracle Sans" panose="020B0503020204020204" pitchFamily="34" charset="0"/>
              <a:cs typeface="Oracle Sans" panose="020B0503020204020204" pitchFamily="34" charset="0"/>
              <a:hlinkClick r:id="rId4"/>
            </a:endParaRPr>
          </a:p>
          <a:p>
            <a:pPr lvl="2"/>
            <a:r>
              <a:rPr lang="en-US" dirty="0">
                <a:latin typeface="Oracle Sans" panose="020B0503020204020204" pitchFamily="34" charset="0"/>
                <a:cs typeface="Oracle Sans" panose="020B0503020204020204" pitchFamily="34" charset="0"/>
              </a:rPr>
              <a:t>Source code for MySQL Server and other MySQL products</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000" y="712788"/>
            <a:ext cx="680564" cy="685800"/>
          </a:xfrm>
          <a:prstGeom prst="rect">
            <a:avLst/>
          </a:prstGeom>
        </p:spPr>
      </p:pic>
    </p:spTree>
    <p:custDataLst>
      <p:tags r:id="rId1"/>
    </p:custDataLst>
    <p:extLst>
      <p:ext uri="{BB962C8B-B14F-4D97-AF65-F5344CB8AC3E}">
        <p14:creationId xmlns:p14="http://schemas.microsoft.com/office/powerpoint/2010/main" val="112035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849505" y="2399878"/>
            <a:ext cx="16588991" cy="5695950"/>
          </a:xfrm>
          <a:prstGeom prst="roundRect">
            <a:avLst>
              <a:gd name="adj" fmla="val 8856"/>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2" name="Title 1"/>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 Community Resources</a:t>
            </a:r>
          </a:p>
        </p:txBody>
      </p:sp>
      <p:sp>
        <p:nvSpPr>
          <p:cNvPr id="9" name="Content Placeholder 2"/>
          <p:cNvSpPr>
            <a:spLocks noGrp="1"/>
          </p:cNvSpPr>
          <p:nvPr>
            <p:ph sz="half" idx="1"/>
          </p:nvPr>
        </p:nvSpPr>
        <p:spPr>
          <a:xfrm>
            <a:off x="932689" y="2522119"/>
            <a:ext cx="7906511" cy="4311497"/>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Mailing lists</a:t>
            </a:r>
          </a:p>
          <a:p>
            <a:pPr lvl="1"/>
            <a:r>
              <a:rPr lang="en-US" dirty="0">
                <a:latin typeface="Oracle Sans" panose="020B0503020204020204" pitchFamily="34" charset="0"/>
                <a:cs typeface="Oracle Sans" panose="020B0503020204020204" pitchFamily="34" charset="0"/>
              </a:rPr>
              <a:t>Forums</a:t>
            </a:r>
          </a:p>
          <a:p>
            <a:pPr lvl="1"/>
            <a:r>
              <a:rPr lang="en-US" dirty="0">
                <a:latin typeface="Oracle Sans" panose="020B0503020204020204" pitchFamily="34" charset="0"/>
                <a:cs typeface="Oracle Sans" panose="020B0503020204020204" pitchFamily="34" charset="0"/>
              </a:rPr>
              <a:t>Developer articles</a:t>
            </a:r>
          </a:p>
          <a:p>
            <a:pPr lvl="1"/>
            <a:r>
              <a:rPr lang="en-US" dirty="0">
                <a:latin typeface="Oracle Sans" panose="020B0503020204020204" pitchFamily="34" charset="0"/>
                <a:cs typeface="Oracle Sans" panose="020B0503020204020204" pitchFamily="34" charset="0"/>
              </a:rPr>
              <a:t>MySQL Newsletter (published monthly)</a:t>
            </a:r>
          </a:p>
          <a:p>
            <a:pPr lvl="1"/>
            <a:r>
              <a:rPr lang="en-US" dirty="0">
                <a:latin typeface="Oracle Sans" panose="020B0503020204020204" pitchFamily="34" charset="0"/>
                <a:cs typeface="Oracle Sans" panose="020B0503020204020204" pitchFamily="34" charset="0"/>
              </a:rPr>
              <a:t>Planet MySQL blogs</a:t>
            </a:r>
          </a:p>
          <a:p>
            <a:pPr lvl="1"/>
            <a:r>
              <a:rPr lang="en-US" dirty="0">
                <a:latin typeface="Oracle Sans" panose="020B0503020204020204" pitchFamily="34" charset="0"/>
                <a:cs typeface="Oracle Sans" panose="020B0503020204020204" pitchFamily="34" charset="0"/>
              </a:rPr>
              <a:t>Social media channels</a:t>
            </a:r>
          </a:p>
          <a:p>
            <a:pPr lvl="2"/>
            <a:r>
              <a:rPr lang="en-US" dirty="0">
                <a:latin typeface="Oracle Sans" panose="020B0503020204020204" pitchFamily="34" charset="0"/>
                <a:cs typeface="Oracle Sans" panose="020B0503020204020204" pitchFamily="34" charset="0"/>
              </a:rPr>
              <a:t>Facebook, Twitter, and Google+</a:t>
            </a:r>
          </a:p>
        </p:txBody>
      </p:sp>
      <p:sp>
        <p:nvSpPr>
          <p:cNvPr id="11" name="Content Placeholder 3"/>
          <p:cNvSpPr>
            <a:spLocks noGrp="1"/>
          </p:cNvSpPr>
          <p:nvPr>
            <p:ph sz="half" idx="2"/>
          </p:nvPr>
        </p:nvSpPr>
        <p:spPr>
          <a:xfrm>
            <a:off x="9448799" y="2522119"/>
            <a:ext cx="8077200" cy="3157848"/>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lvl="1"/>
            <a:r>
              <a:rPr lang="en-US" dirty="0">
                <a:latin typeface="Oracle Sans" panose="020B0503020204020204" pitchFamily="34" charset="0"/>
                <a:cs typeface="Oracle Sans" panose="020B0503020204020204" pitchFamily="34" charset="0"/>
              </a:rPr>
              <a:t>Physical and virtual events, including:</a:t>
            </a:r>
          </a:p>
          <a:p>
            <a:pPr lvl="2"/>
            <a:r>
              <a:rPr lang="en-US" dirty="0">
                <a:latin typeface="Oracle Sans" panose="020B0503020204020204" pitchFamily="34" charset="0"/>
                <a:cs typeface="Oracle Sans" panose="020B0503020204020204" pitchFamily="34" charset="0"/>
              </a:rPr>
              <a:t>Developer days</a:t>
            </a:r>
          </a:p>
          <a:p>
            <a:pPr lvl="2"/>
            <a:r>
              <a:rPr lang="en-US" dirty="0">
                <a:latin typeface="Oracle Sans" panose="020B0503020204020204" pitchFamily="34" charset="0"/>
                <a:cs typeface="Oracle Sans" panose="020B0503020204020204" pitchFamily="34" charset="0"/>
              </a:rPr>
              <a:t>MySQL Tech Tours</a:t>
            </a:r>
          </a:p>
          <a:p>
            <a:pPr lvl="2"/>
            <a:r>
              <a:rPr lang="en-US" dirty="0">
                <a:latin typeface="Oracle Sans" panose="020B0503020204020204" pitchFamily="34" charset="0"/>
                <a:cs typeface="Oracle Sans" panose="020B0503020204020204" pitchFamily="34" charset="0"/>
              </a:rPr>
              <a:t>Webinars</a:t>
            </a:r>
          </a:p>
          <a:p>
            <a:pPr lvl="1"/>
            <a:r>
              <a:rPr lang="en-US" dirty="0">
                <a:latin typeface="Oracle Sans" panose="020B0503020204020204" pitchFamily="34" charset="0"/>
                <a:cs typeface="Oracle Sans" panose="020B0503020204020204" pitchFamily="34" charset="0"/>
              </a:rPr>
              <a:t>Bug tracking</a:t>
            </a:r>
          </a:p>
          <a:p>
            <a:pPr lvl="1"/>
            <a:r>
              <a:rPr lang="en-US" dirty="0">
                <a:latin typeface="Oracle Sans" panose="020B0503020204020204" pitchFamily="34" charset="0"/>
                <a:cs typeface="Oracle Sans" panose="020B0503020204020204" pitchFamily="34" charset="0"/>
              </a:rPr>
              <a:t>GitHub repositories</a:t>
            </a:r>
          </a:p>
        </p:txBody>
      </p:sp>
      <p:pic>
        <p:nvPicPr>
          <p:cNvPr id="10" name="Picture 9" descr="MySQL-clr.png"/>
          <p:cNvPicPr>
            <a:picLocks noChangeAspect="1"/>
          </p:cNvPicPr>
          <p:nvPr/>
        </p:nvPicPr>
        <p:blipFill>
          <a:blip r:embed="rId4" cstate="print"/>
          <a:stretch>
            <a:fillRect/>
          </a:stretch>
        </p:blipFill>
        <p:spPr>
          <a:xfrm>
            <a:off x="14152013" y="5581229"/>
            <a:ext cx="3200400" cy="2369420"/>
          </a:xfrm>
          <a:prstGeom prst="rect">
            <a:avLst/>
          </a:prstGeom>
        </p:spPr>
      </p:pic>
      <p:pic>
        <p:nvPicPr>
          <p:cNvPr id="14" name="Picture 13">
            <a:extLst>
              <a:ext uri="{FF2B5EF4-FFF2-40B4-BE49-F238E27FC236}">
                <a16:creationId xmlns:a16="http://schemas.microsoft.com/office/drawing/2014/main" xmlns="" id="{941C0173-EF4D-406D-BF62-7BC6180FFC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000" y="712788"/>
            <a:ext cx="680564" cy="685800"/>
          </a:xfrm>
          <a:prstGeom prst="rect">
            <a:avLst/>
          </a:prstGeom>
        </p:spPr>
      </p:pic>
    </p:spTree>
    <p:custDataLst>
      <p:tags r:id="rId1"/>
    </p:custDataLst>
    <p:extLst>
      <p:ext uri="{BB962C8B-B14F-4D97-AF65-F5344CB8AC3E}">
        <p14:creationId xmlns:p14="http://schemas.microsoft.com/office/powerpoint/2010/main" val="2478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Oracle University: MySQL Training</a:t>
            </a:r>
          </a:p>
        </p:txBody>
      </p:sp>
      <p:grpSp>
        <p:nvGrpSpPr>
          <p:cNvPr id="23" name="Group 22"/>
          <p:cNvGrpSpPr/>
          <p:nvPr/>
        </p:nvGrpSpPr>
        <p:grpSpPr>
          <a:xfrm>
            <a:off x="3302567" y="2222245"/>
            <a:ext cx="11682866" cy="7169727"/>
            <a:chOff x="1810695" y="934155"/>
            <a:chExt cx="8567435" cy="5257800"/>
          </a:xfrm>
        </p:grpSpPr>
        <p:sp>
          <p:nvSpPr>
            <p:cNvPr id="24" name="Rectangle 24"/>
            <p:cNvSpPr>
              <a:spLocks noChangeArrowheads="1"/>
            </p:cNvSpPr>
            <p:nvPr/>
          </p:nvSpPr>
          <p:spPr bwMode="auto">
            <a:xfrm>
              <a:off x="5623870" y="934155"/>
              <a:ext cx="4140000" cy="5257800"/>
            </a:xfrm>
            <a:prstGeom prst="rect">
              <a:avLst/>
            </a:prstGeom>
            <a:gradFill rotWithShape="1">
              <a:gsLst>
                <a:gs pos="0">
                  <a:srgbClr val="F29111"/>
                </a:gs>
                <a:gs pos="100000">
                  <a:schemeClr val="bg1"/>
                </a:gs>
              </a:gsLst>
              <a:lin ang="0" scaled="1"/>
            </a:gradFill>
            <a:ln w="28575" algn="ctr">
              <a:noFill/>
              <a:round/>
              <a:headEnd type="none" w="sm" len="sm"/>
              <a:tailEnd type="none" w="sm" len="sm"/>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a:endParaRPr lang="en-US" dirty="0">
                <a:latin typeface="Oracle Sans" panose="020B0503020204020204" pitchFamily="34" charset="0"/>
                <a:cs typeface="Oracle Sans" panose="020B0503020204020204" pitchFamily="34" charset="0"/>
              </a:endParaRPr>
            </a:p>
          </p:txBody>
        </p:sp>
        <p:cxnSp>
          <p:nvCxnSpPr>
            <p:cNvPr id="26" name="Straight Connector 7"/>
            <p:cNvCxnSpPr/>
            <p:nvPr/>
          </p:nvCxnSpPr>
          <p:spPr bwMode="auto">
            <a:xfrm>
              <a:off x="1810695" y="4439355"/>
              <a:ext cx="8534400" cy="0"/>
            </a:xfrm>
            <a:prstGeom prst="line">
              <a:avLst/>
            </a:prstGeom>
            <a:noFill/>
            <a:ln w="28575" cap="flat" cmpd="sng" algn="ctr">
              <a:solidFill>
                <a:srgbClr val="F29111"/>
              </a:solidFill>
              <a:prstDash val="solid"/>
              <a:round/>
              <a:headEnd type="none" w="sm" len="sm"/>
              <a:tailEnd type="none" w="sm" len="sm"/>
            </a:ln>
            <a:effectLst/>
          </p:spPr>
        </p:cxnSp>
        <p:cxnSp>
          <p:nvCxnSpPr>
            <p:cNvPr id="27" name="Straight Connector 19"/>
            <p:cNvCxnSpPr>
              <a:cxnSpLocks noChangeShapeType="1"/>
            </p:cNvCxnSpPr>
            <p:nvPr/>
          </p:nvCxnSpPr>
          <p:spPr bwMode="auto">
            <a:xfrm rot="5400000">
              <a:off x="2994970" y="3563055"/>
              <a:ext cx="5257800" cy="0"/>
            </a:xfrm>
            <a:prstGeom prst="line">
              <a:avLst/>
            </a:prstGeom>
            <a:noFill/>
            <a:ln w="28575" algn="ctr">
              <a:solidFill>
                <a:schemeClr val="tx1"/>
              </a:solidFill>
              <a:prstDash val="sysDot"/>
              <a:round/>
              <a:headEnd type="none" w="sm" len="sm"/>
              <a:tailEnd type="none" w="sm" len="sm"/>
            </a:ln>
          </p:spPr>
        </p:cxnSp>
        <p:cxnSp>
          <p:nvCxnSpPr>
            <p:cNvPr id="47" name="Elbow Connector 46"/>
            <p:cNvCxnSpPr>
              <a:cxnSpLocks/>
            </p:cNvCxnSpPr>
            <p:nvPr/>
          </p:nvCxnSpPr>
          <p:spPr bwMode="auto">
            <a:xfrm rot="5400000" flipH="1" flipV="1">
              <a:off x="6077514" y="3993331"/>
              <a:ext cx="1153079" cy="1098566"/>
            </a:xfrm>
            <a:prstGeom prst="bentConnector3">
              <a:avLst>
                <a:gd name="adj1" fmla="val 50000"/>
              </a:avLst>
            </a:prstGeom>
            <a:noFill/>
            <a:ln w="28575" cap="flat" cmpd="sng" algn="ctr">
              <a:solidFill>
                <a:schemeClr val="tx1"/>
              </a:solidFill>
              <a:prstDash val="solid"/>
              <a:round/>
              <a:headEnd type="triangle" w="lg" len="lg"/>
              <a:tailEnd type="none"/>
            </a:ln>
            <a:effectLst/>
          </p:spPr>
        </p:cxnSp>
        <p:cxnSp>
          <p:nvCxnSpPr>
            <p:cNvPr id="25" name="Straight Connector 4"/>
            <p:cNvCxnSpPr/>
            <p:nvPr/>
          </p:nvCxnSpPr>
          <p:spPr bwMode="auto">
            <a:xfrm>
              <a:off x="1813870" y="2534355"/>
              <a:ext cx="8534400" cy="0"/>
            </a:xfrm>
            <a:prstGeom prst="line">
              <a:avLst/>
            </a:prstGeom>
            <a:noFill/>
            <a:ln w="28575" cap="flat" cmpd="sng" algn="ctr">
              <a:solidFill>
                <a:srgbClr val="F29111"/>
              </a:solidFill>
              <a:prstDash val="solid"/>
              <a:round/>
              <a:headEnd type="none" w="sm" len="sm"/>
              <a:tailEnd type="none" w="sm" len="sm"/>
            </a:ln>
            <a:effectLst/>
          </p:spPr>
        </p:cxnSp>
        <p:sp>
          <p:nvSpPr>
            <p:cNvPr id="31" name="TextBox 26"/>
            <p:cNvSpPr txBox="1">
              <a:spLocks noChangeArrowheads="1"/>
            </p:cNvSpPr>
            <p:nvPr/>
          </p:nvSpPr>
          <p:spPr bwMode="auto">
            <a:xfrm>
              <a:off x="6614470" y="934155"/>
              <a:ext cx="2208361" cy="293414"/>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solidFill>
                    <a:srgbClr val="000000"/>
                  </a:solidFill>
                  <a:latin typeface="Oracle Sans" panose="020B0503020204020204" pitchFamily="34" charset="0"/>
                  <a:cs typeface="Oracle Sans" panose="020B0503020204020204" pitchFamily="34" charset="0"/>
                </a:rPr>
                <a:t>Database administrators</a:t>
              </a:r>
            </a:p>
          </p:txBody>
        </p:sp>
        <p:sp>
          <p:nvSpPr>
            <p:cNvPr id="34" name="TextBox 27"/>
            <p:cNvSpPr txBox="1">
              <a:spLocks noChangeArrowheads="1"/>
            </p:cNvSpPr>
            <p:nvPr/>
          </p:nvSpPr>
          <p:spPr bwMode="auto">
            <a:xfrm>
              <a:off x="2575870" y="934155"/>
              <a:ext cx="1901076" cy="293414"/>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solidFill>
                    <a:srgbClr val="000000"/>
                  </a:solidFill>
                  <a:latin typeface="Oracle Sans" panose="020B0503020204020204" pitchFamily="34" charset="0"/>
                  <a:cs typeface="Oracle Sans" panose="020B0503020204020204" pitchFamily="34" charset="0"/>
                </a:rPr>
                <a:t>Database developers</a:t>
              </a:r>
            </a:p>
          </p:txBody>
        </p:sp>
        <p:sp>
          <p:nvSpPr>
            <p:cNvPr id="35" name="TextBox 28"/>
            <p:cNvSpPr txBox="1">
              <a:spLocks noChangeArrowheads="1"/>
            </p:cNvSpPr>
            <p:nvPr/>
          </p:nvSpPr>
          <p:spPr bwMode="auto">
            <a:xfrm>
              <a:off x="9044221" y="1391355"/>
              <a:ext cx="1324687" cy="3046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r"/>
              <a:r>
                <a:rPr lang="en-US" sz="2100" b="1" dirty="0">
                  <a:solidFill>
                    <a:srgbClr val="000000"/>
                  </a:solidFill>
                  <a:latin typeface="Oracle Sans" panose="020B0503020204020204" pitchFamily="34" charset="0"/>
                  <a:cs typeface="Oracle Sans" panose="020B0503020204020204" pitchFamily="34" charset="0"/>
                </a:rPr>
                <a:t>Introductory</a:t>
              </a:r>
            </a:p>
          </p:txBody>
        </p:sp>
        <p:sp>
          <p:nvSpPr>
            <p:cNvPr id="37" name="TextBox 30"/>
            <p:cNvSpPr txBox="1">
              <a:spLocks noChangeArrowheads="1"/>
            </p:cNvSpPr>
            <p:nvPr/>
          </p:nvSpPr>
          <p:spPr bwMode="auto">
            <a:xfrm>
              <a:off x="9019774" y="2534355"/>
              <a:ext cx="1358356" cy="3046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r"/>
              <a:r>
                <a:rPr lang="en-US" sz="2100" b="1" dirty="0">
                  <a:solidFill>
                    <a:srgbClr val="000000"/>
                  </a:solidFill>
                  <a:latin typeface="Oracle Sans" panose="020B0503020204020204" pitchFamily="34" charset="0"/>
                  <a:cs typeface="Oracle Sans" panose="020B0503020204020204" pitchFamily="34" charset="0"/>
                </a:rPr>
                <a:t>Intermediate</a:t>
              </a:r>
            </a:p>
          </p:txBody>
        </p:sp>
        <p:sp>
          <p:nvSpPr>
            <p:cNvPr id="39" name="TextBox 31"/>
            <p:cNvSpPr txBox="1">
              <a:spLocks noChangeArrowheads="1"/>
            </p:cNvSpPr>
            <p:nvPr/>
          </p:nvSpPr>
          <p:spPr bwMode="auto">
            <a:xfrm>
              <a:off x="9298371" y="4436378"/>
              <a:ext cx="1070537" cy="3046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r"/>
              <a:r>
                <a:rPr lang="en-US" sz="2100" b="1" dirty="0">
                  <a:solidFill>
                    <a:srgbClr val="000000"/>
                  </a:solidFill>
                  <a:latin typeface="Oracle Sans" panose="020B0503020204020204" pitchFamily="34" charset="0"/>
                  <a:cs typeface="Oracle Sans" panose="020B0503020204020204" pitchFamily="34" charset="0"/>
                </a:rPr>
                <a:t>Advanced</a:t>
              </a:r>
            </a:p>
          </p:txBody>
        </p:sp>
        <p:sp>
          <p:nvSpPr>
            <p:cNvPr id="40" name="Freeform 36"/>
            <p:cNvSpPr>
              <a:spLocks/>
            </p:cNvSpPr>
            <p:nvPr/>
          </p:nvSpPr>
          <p:spPr bwMode="auto">
            <a:xfrm>
              <a:off x="4447040" y="2153355"/>
              <a:ext cx="0" cy="1123950"/>
            </a:xfrm>
            <a:custGeom>
              <a:avLst/>
              <a:gdLst>
                <a:gd name="T0" fmla="*/ 0 h 1352550"/>
                <a:gd name="T1" fmla="*/ 1352550 h 1352550"/>
                <a:gd name="T2" fmla="*/ 0 60000 65536"/>
                <a:gd name="T3" fmla="*/ 0 60000 65536"/>
                <a:gd name="T4" fmla="*/ 0 h 1352550"/>
                <a:gd name="T5" fmla="*/ 1352550 h 1352550"/>
              </a:gdLst>
              <a:ahLst/>
              <a:cxnLst>
                <a:cxn ang="T2">
                  <a:pos x="0" y="T0"/>
                </a:cxn>
                <a:cxn ang="T3">
                  <a:pos x="0" y="T1"/>
                </a:cxn>
              </a:cxnLst>
              <a:rect l="0" t="T4" r="0" b="T5"/>
              <a:pathLst>
                <a:path h="1352550">
                  <a:moveTo>
                    <a:pt x="0" y="0"/>
                  </a:moveTo>
                  <a:lnTo>
                    <a:pt x="0" y="1352550"/>
                  </a:lnTo>
                </a:path>
              </a:pathLst>
            </a:custGeom>
            <a:noFill/>
            <a:ln w="28575" cap="flat" cmpd="sng" algn="ctr">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sp>
          <p:nvSpPr>
            <p:cNvPr id="41" name="Freeform 23552"/>
            <p:cNvSpPr/>
            <p:nvPr/>
          </p:nvSpPr>
          <p:spPr bwMode="auto">
            <a:xfrm>
              <a:off x="2601948" y="3296355"/>
              <a:ext cx="2082645" cy="6096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 MySQL for Developers</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t>
              </a:r>
              <a:r>
                <a:rPr lang="en-US" sz="1950" dirty="0">
                  <a:solidFill>
                    <a:schemeClr val="bg1"/>
                  </a:solidFill>
                  <a:latin typeface="Oracle Sans" panose="020B0503020204020204" pitchFamily="34" charset="0"/>
                  <a:cs typeface="Oracle Sans" panose="020B0503020204020204" pitchFamily="34" charset="0"/>
                </a:rPr>
                <a:t>ILT/LVC/TOD</a:t>
              </a:r>
            </a:p>
          </p:txBody>
        </p:sp>
        <p:sp>
          <p:nvSpPr>
            <p:cNvPr id="42" name="Freeform 23554"/>
            <p:cNvSpPr/>
            <p:nvPr/>
          </p:nvSpPr>
          <p:spPr bwMode="auto">
            <a:xfrm>
              <a:off x="3377177" y="5125155"/>
              <a:ext cx="3030129" cy="7620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 MySQL Performance Tuning</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950" dirty="0">
                  <a:solidFill>
                    <a:schemeClr val="bg1"/>
                  </a:solidFill>
                  <a:latin typeface="Oracle Sans" panose="020B0503020204020204" pitchFamily="34" charset="0"/>
                  <a:cs typeface="Oracle Sans" panose="020B0503020204020204" pitchFamily="34" charset="0"/>
                </a:rPr>
                <a:t>ILT/LVC/TOD</a:t>
              </a:r>
            </a:p>
          </p:txBody>
        </p:sp>
        <p:sp>
          <p:nvSpPr>
            <p:cNvPr id="43" name="Freeform 23556"/>
            <p:cNvSpPr/>
            <p:nvPr/>
          </p:nvSpPr>
          <p:spPr bwMode="auto">
            <a:xfrm>
              <a:off x="7681270" y="5125155"/>
              <a:ext cx="1800000" cy="7620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 MySQL Cluster</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950" dirty="0">
                  <a:solidFill>
                    <a:schemeClr val="bg1"/>
                  </a:solidFill>
                  <a:latin typeface="Oracle Sans" panose="020B0503020204020204" pitchFamily="34" charset="0"/>
                  <a:cs typeface="Oracle Sans" panose="020B0503020204020204" pitchFamily="34" charset="0"/>
                </a:rPr>
                <a:t>ILT/LVC</a:t>
              </a:r>
            </a:p>
          </p:txBody>
        </p:sp>
        <p:sp>
          <p:nvSpPr>
            <p:cNvPr id="44" name="Freeform 23559"/>
            <p:cNvSpPr/>
            <p:nvPr/>
          </p:nvSpPr>
          <p:spPr bwMode="auto">
            <a:xfrm>
              <a:off x="4299073" y="1543755"/>
              <a:ext cx="2649595" cy="609600"/>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 MySQL Fundamentals</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950" dirty="0">
                  <a:solidFill>
                    <a:schemeClr val="bg1"/>
                  </a:solidFill>
                  <a:latin typeface="Oracle Sans" panose="020B0503020204020204" pitchFamily="34" charset="0"/>
                  <a:cs typeface="Oracle Sans" panose="020B0503020204020204" pitchFamily="34" charset="0"/>
                </a:rPr>
                <a:t>ILT/LVC/TOD</a:t>
              </a:r>
            </a:p>
          </p:txBody>
        </p:sp>
        <p:sp>
          <p:nvSpPr>
            <p:cNvPr id="45" name="Freeform 23560"/>
            <p:cNvSpPr/>
            <p:nvPr/>
          </p:nvSpPr>
          <p:spPr bwMode="auto">
            <a:xfrm>
              <a:off x="6104770" y="3296355"/>
              <a:ext cx="3048000" cy="761996"/>
            </a:xfrm>
            <a:custGeom>
              <a:avLst/>
              <a:gdLst>
                <a:gd name="connsiteX0" fmla="*/ 0 w 2113121"/>
                <a:gd name="connsiteY0" fmla="*/ 71857 h 718571"/>
                <a:gd name="connsiteX1" fmla="*/ 21047 w 2113121"/>
                <a:gd name="connsiteY1" fmla="*/ 21046 h 718571"/>
                <a:gd name="connsiteX2" fmla="*/ 71858 w 2113121"/>
                <a:gd name="connsiteY2" fmla="*/ 0 h 718571"/>
                <a:gd name="connsiteX3" fmla="*/ 2041264 w 2113121"/>
                <a:gd name="connsiteY3" fmla="*/ 0 h 718571"/>
                <a:gd name="connsiteX4" fmla="*/ 2092075 w 2113121"/>
                <a:gd name="connsiteY4" fmla="*/ 21047 h 718571"/>
                <a:gd name="connsiteX5" fmla="*/ 2113121 w 2113121"/>
                <a:gd name="connsiteY5" fmla="*/ 71858 h 718571"/>
                <a:gd name="connsiteX6" fmla="*/ 2113121 w 2113121"/>
                <a:gd name="connsiteY6" fmla="*/ 646714 h 718571"/>
                <a:gd name="connsiteX7" fmla="*/ 2092075 w 2113121"/>
                <a:gd name="connsiteY7" fmla="*/ 697525 h 718571"/>
                <a:gd name="connsiteX8" fmla="*/ 2041264 w 2113121"/>
                <a:gd name="connsiteY8" fmla="*/ 718571 h 718571"/>
                <a:gd name="connsiteX9" fmla="*/ 71857 w 2113121"/>
                <a:gd name="connsiteY9" fmla="*/ 718571 h 718571"/>
                <a:gd name="connsiteX10" fmla="*/ 21046 w 2113121"/>
                <a:gd name="connsiteY10" fmla="*/ 697525 h 718571"/>
                <a:gd name="connsiteX11" fmla="*/ 0 w 2113121"/>
                <a:gd name="connsiteY11" fmla="*/ 646714 h 718571"/>
                <a:gd name="connsiteX12" fmla="*/ 0 w 2113121"/>
                <a:gd name="connsiteY12" fmla="*/ 71857 h 71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3121" h="718571">
                  <a:moveTo>
                    <a:pt x="0" y="71857"/>
                  </a:moveTo>
                  <a:cubicBezTo>
                    <a:pt x="0" y="52799"/>
                    <a:pt x="7571" y="34522"/>
                    <a:pt x="21047" y="21046"/>
                  </a:cubicBezTo>
                  <a:cubicBezTo>
                    <a:pt x="34523" y="7570"/>
                    <a:pt x="52800" y="0"/>
                    <a:pt x="71858" y="0"/>
                  </a:cubicBezTo>
                  <a:lnTo>
                    <a:pt x="2041264" y="0"/>
                  </a:lnTo>
                  <a:cubicBezTo>
                    <a:pt x="2060322" y="0"/>
                    <a:pt x="2078599" y="7571"/>
                    <a:pt x="2092075" y="21047"/>
                  </a:cubicBezTo>
                  <a:cubicBezTo>
                    <a:pt x="2105551" y="34523"/>
                    <a:pt x="2113121" y="52800"/>
                    <a:pt x="2113121" y="71858"/>
                  </a:cubicBezTo>
                  <a:lnTo>
                    <a:pt x="2113121" y="646714"/>
                  </a:lnTo>
                  <a:cubicBezTo>
                    <a:pt x="2113121" y="665772"/>
                    <a:pt x="2105550" y="684049"/>
                    <a:pt x="2092075" y="697525"/>
                  </a:cubicBezTo>
                  <a:cubicBezTo>
                    <a:pt x="2078599" y="711001"/>
                    <a:pt x="2060322" y="718571"/>
                    <a:pt x="2041264" y="718571"/>
                  </a:cubicBezTo>
                  <a:lnTo>
                    <a:pt x="71857" y="718571"/>
                  </a:lnTo>
                  <a:cubicBezTo>
                    <a:pt x="52799" y="718571"/>
                    <a:pt x="34522" y="711000"/>
                    <a:pt x="21046" y="697525"/>
                  </a:cubicBezTo>
                  <a:cubicBezTo>
                    <a:pt x="7570" y="684049"/>
                    <a:pt x="0" y="665772"/>
                    <a:pt x="0" y="646714"/>
                  </a:cubicBezTo>
                  <a:lnTo>
                    <a:pt x="0" y="71857"/>
                  </a:lnTo>
                  <a:close/>
                </a:path>
              </a:pathLst>
            </a:custGeom>
            <a:solidFill>
              <a:srgbClr val="4479A1"/>
            </a:solidFill>
            <a:ln w="28575">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68580" tIns="68717" rIns="0" bIns="68717"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866775">
                <a:lnSpc>
                  <a:spcPct val="90000"/>
                </a:lnSpc>
                <a:spcAft>
                  <a:spcPct val="35000"/>
                </a:spcAft>
                <a:defRPr/>
              </a:pPr>
              <a:r>
                <a:rPr lang="en-US" sz="1950" b="1" dirty="0">
                  <a:solidFill>
                    <a:schemeClr val="bg1"/>
                  </a:solidFill>
                  <a:latin typeface="Oracle Sans" panose="020B0503020204020204" pitchFamily="34" charset="0"/>
                  <a:cs typeface="Oracle Sans" panose="020B0503020204020204" pitchFamily="34" charset="0"/>
                </a:rPr>
                <a:t> MySQL for Database Administrators</a:t>
              </a:r>
              <a:br>
                <a:rPr lang="en-US" sz="195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r>
              <a:br>
                <a:rPr lang="en-US" sz="1200" b="1" dirty="0">
                  <a:solidFill>
                    <a:schemeClr val="bg1"/>
                  </a:solidFill>
                  <a:latin typeface="Oracle Sans" panose="020B0503020204020204" pitchFamily="34" charset="0"/>
                  <a:cs typeface="Oracle Sans" panose="020B0503020204020204" pitchFamily="34" charset="0"/>
                </a:rPr>
              </a:br>
              <a:r>
                <a:rPr lang="en-US" sz="1200" b="1" dirty="0">
                  <a:solidFill>
                    <a:schemeClr val="bg1"/>
                  </a:solidFill>
                  <a:latin typeface="Oracle Sans" panose="020B0503020204020204" pitchFamily="34" charset="0"/>
                  <a:cs typeface="Oracle Sans" panose="020B0503020204020204" pitchFamily="34" charset="0"/>
                </a:rPr>
                <a:t>  </a:t>
              </a:r>
              <a:r>
                <a:rPr lang="en-US" sz="1950" dirty="0">
                  <a:solidFill>
                    <a:schemeClr val="bg1"/>
                  </a:solidFill>
                  <a:latin typeface="Oracle Sans" panose="020B0503020204020204" pitchFamily="34" charset="0"/>
                  <a:cs typeface="Oracle Sans" panose="020B0503020204020204" pitchFamily="34" charset="0"/>
                </a:rPr>
                <a:t>ILT/LVC/TOD</a:t>
              </a:r>
            </a:p>
          </p:txBody>
        </p:sp>
        <p:cxnSp>
          <p:nvCxnSpPr>
            <p:cNvPr id="46" name="Straight Arrow Connector 45"/>
            <p:cNvCxnSpPr/>
            <p:nvPr/>
          </p:nvCxnSpPr>
          <p:spPr bwMode="auto">
            <a:xfrm flipH="1">
              <a:off x="6704011" y="2153355"/>
              <a:ext cx="0" cy="114300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49" name="Elbow Connector 48"/>
            <p:cNvCxnSpPr>
              <a:cxnSpLocks/>
            </p:cNvCxnSpPr>
            <p:nvPr/>
          </p:nvCxnSpPr>
          <p:spPr bwMode="auto">
            <a:xfrm rot="16200000" flipV="1">
              <a:off x="7597870" y="4141752"/>
              <a:ext cx="1066805" cy="900002"/>
            </a:xfrm>
            <a:prstGeom prst="bentConnector3">
              <a:avLst>
                <a:gd name="adj1" fmla="val 50000"/>
              </a:avLst>
            </a:prstGeom>
            <a:noFill/>
            <a:ln w="28575" cap="flat" cmpd="sng" algn="ctr">
              <a:solidFill>
                <a:schemeClr val="tx1"/>
              </a:solidFill>
              <a:prstDash val="solid"/>
              <a:round/>
              <a:headEnd type="triangle" w="lg" len="lg"/>
              <a:tailEnd type="none"/>
            </a:ln>
            <a:effectLst/>
          </p:spPr>
        </p:cxnSp>
        <p:sp>
          <p:nvSpPr>
            <p:cNvPr id="50" name="Freeform 36"/>
            <p:cNvSpPr>
              <a:spLocks/>
            </p:cNvSpPr>
            <p:nvPr/>
          </p:nvSpPr>
          <p:spPr bwMode="auto">
            <a:xfrm>
              <a:off x="4459782" y="3917244"/>
              <a:ext cx="45719" cy="1219200"/>
            </a:xfrm>
            <a:custGeom>
              <a:avLst/>
              <a:gdLst>
                <a:gd name="T0" fmla="*/ 0 h 1352550"/>
                <a:gd name="T1" fmla="*/ 1352550 h 1352550"/>
                <a:gd name="T2" fmla="*/ 0 60000 65536"/>
                <a:gd name="T3" fmla="*/ 0 60000 65536"/>
                <a:gd name="T4" fmla="*/ 0 h 1352550"/>
                <a:gd name="T5" fmla="*/ 1352550 h 1352550"/>
              </a:gdLst>
              <a:ahLst/>
              <a:cxnLst>
                <a:cxn ang="T2">
                  <a:pos x="0" y="T0"/>
                </a:cxn>
                <a:cxn ang="T3">
                  <a:pos x="0" y="T1"/>
                </a:cxn>
              </a:cxnLst>
              <a:rect l="0" t="T4" r="0" b="T5"/>
              <a:pathLst>
                <a:path h="1352550">
                  <a:moveTo>
                    <a:pt x="0" y="0"/>
                  </a:moveTo>
                  <a:lnTo>
                    <a:pt x="0" y="1352550"/>
                  </a:lnTo>
                </a:path>
              </a:pathLst>
            </a:custGeom>
            <a:noFill/>
            <a:ln w="28575" cap="flat" cmpd="sng" algn="ctr">
              <a:solidFill>
                <a:schemeClr val="tx1"/>
              </a:solidFill>
              <a:prstDash val="solid"/>
              <a:round/>
              <a:headEnd type="none" w="med" len="med"/>
              <a:tailEnd type="triangle" w="lg" len="lg"/>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endParaRPr lang="en-US" dirty="0">
                <a:latin typeface="Oracle Sans" panose="020B0503020204020204" pitchFamily="34" charset="0"/>
                <a:cs typeface="Oracle Sans" panose="020B0503020204020204" pitchFamily="34" charset="0"/>
              </a:endParaRPr>
            </a:p>
          </p:txBody>
        </p:sp>
      </p:grpSp>
      <p:pic>
        <p:nvPicPr>
          <p:cNvPr id="29" name="Picture 28">
            <a:extLst>
              <a:ext uri="{FF2B5EF4-FFF2-40B4-BE49-F238E27FC236}">
                <a16:creationId xmlns:a16="http://schemas.microsoft.com/office/drawing/2014/main" xmlns="" id="{A29D68BD-0117-49E0-B3CA-9BF1DF2316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000" y="712788"/>
            <a:ext cx="680564" cy="685800"/>
          </a:xfrm>
          <a:prstGeom prst="rect">
            <a:avLst/>
          </a:prstGeom>
        </p:spPr>
      </p:pic>
    </p:spTree>
    <p:custDataLst>
      <p:tags r:id="rId1"/>
    </p:custDataLst>
    <p:extLst>
      <p:ext uri="{BB962C8B-B14F-4D97-AF65-F5344CB8AC3E}">
        <p14:creationId xmlns:p14="http://schemas.microsoft.com/office/powerpoint/2010/main" val="6903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dirty="0">
                <a:latin typeface="+mj-lt"/>
                <a:ea typeface="+mj-ea"/>
                <a:cs typeface="Oracle Sans" panose="020B0503020204020204" pitchFamily="34" charset="0"/>
              </a:rPr>
              <a:t>MySQL Certification</a:t>
            </a:r>
          </a:p>
        </p:txBody>
      </p:sp>
      <p:sp>
        <p:nvSpPr>
          <p:cNvPr id="24579" name="Rectangle 1027"/>
          <p:cNvSpPr>
            <a:spLocks noGrp="1" noChangeArrowheads="1"/>
          </p:cNvSpPr>
          <p:nvPr>
            <p:ph idx="1"/>
          </p:nvPr>
        </p:nvSpPr>
        <p:spPr>
          <a:xfrm>
            <a:off x="933451" y="2272710"/>
            <a:ext cx="16421100" cy="3293270"/>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dirty="0">
                <a:latin typeface="Oracle Sans" panose="020B0503020204020204" pitchFamily="34" charset="0"/>
                <a:cs typeface="Oracle Sans" panose="020B0503020204020204" pitchFamily="34" charset="0"/>
              </a:rPr>
              <a:t>The Oracle Certification Program validates your expertise in the following areas:</a:t>
            </a:r>
          </a:p>
          <a:p>
            <a:pPr lvl="1"/>
            <a:r>
              <a:rPr lang="en-US" dirty="0">
                <a:latin typeface="Oracle Sans" panose="020B0503020204020204" pitchFamily="34" charset="0"/>
                <a:cs typeface="Oracle Sans" panose="020B0503020204020204" pitchFamily="34" charset="0"/>
              </a:rPr>
              <a:t>Oracle Certified Professional: MySQL 5.6 Database Administrator</a:t>
            </a:r>
          </a:p>
          <a:p>
            <a:pPr lvl="1"/>
            <a:r>
              <a:rPr lang="en-US" dirty="0">
                <a:latin typeface="Oracle Sans" panose="020B0503020204020204" pitchFamily="34" charset="0"/>
                <a:cs typeface="Oracle Sans" panose="020B0503020204020204" pitchFamily="34" charset="0"/>
              </a:rPr>
              <a:t>Oracle Certified Professional: MySQL 5.6 Developer</a:t>
            </a:r>
          </a:p>
          <a:p>
            <a:r>
              <a:rPr lang="en-US" dirty="0">
                <a:latin typeface="Oracle Sans" panose="020B0503020204020204" pitchFamily="34" charset="0"/>
                <a:cs typeface="Oracle Sans" panose="020B0503020204020204" pitchFamily="34" charset="0"/>
              </a:rPr>
              <a:t>Take the examination at a local Pearson VUE test center:</a:t>
            </a:r>
          </a:p>
          <a:p>
            <a:pPr lvl="1"/>
            <a:r>
              <a:rPr lang="en-US" dirty="0">
                <a:latin typeface="Oracle Sans" panose="020B0503020204020204" pitchFamily="34" charset="0"/>
                <a:cs typeface="Oracle Sans" panose="020B0503020204020204" pitchFamily="34" charset="0"/>
              </a:rPr>
              <a:t>At a time suitable to you </a:t>
            </a:r>
          </a:p>
          <a:p>
            <a:pPr lvl="1"/>
            <a:r>
              <a:rPr lang="en-US" dirty="0">
                <a:latin typeface="Oracle Sans" panose="020B0503020204020204" pitchFamily="34" charset="0"/>
                <a:cs typeface="Oracle Sans" panose="020B0503020204020204" pitchFamily="34" charset="0"/>
              </a:rPr>
              <a:t>In over 175 countries</a:t>
            </a:r>
          </a:p>
        </p:txBody>
      </p:sp>
      <p:pic>
        <p:nvPicPr>
          <p:cNvPr id="8" name="Picture 7">
            <a:extLst>
              <a:ext uri="{FF2B5EF4-FFF2-40B4-BE49-F238E27FC236}">
                <a16:creationId xmlns:a16="http://schemas.microsoft.com/office/drawing/2014/main" xmlns="" id="{1C63AEB8-8880-4078-8649-ADE4F3BB03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000" y="712788"/>
            <a:ext cx="680564" cy="685800"/>
          </a:xfrm>
          <a:prstGeom prst="rect">
            <a:avLst/>
          </a:prstGeom>
        </p:spPr>
      </p:pic>
    </p:spTree>
    <p:custDataLst>
      <p:tags r:id="rId1"/>
    </p:custDataLst>
    <p:extLst>
      <p:ext uri="{BB962C8B-B14F-4D97-AF65-F5344CB8AC3E}">
        <p14:creationId xmlns:p14="http://schemas.microsoft.com/office/powerpoint/2010/main" val="294818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Summary</a:t>
            </a:r>
          </a:p>
        </p:txBody>
      </p:sp>
      <p:sp>
        <p:nvSpPr>
          <p:cNvPr id="43011" name="Rectangle 5"/>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In this lesson, you should have learned about: </a:t>
            </a:r>
          </a:p>
          <a:p>
            <a:pPr lvl="1"/>
            <a:r>
              <a:rPr lang="en-US" altLang="en-US" dirty="0">
                <a:latin typeface="Oracle Sans" panose="020B0503020204020204" pitchFamily="34" charset="0"/>
                <a:cs typeface="Oracle Sans" panose="020B0503020204020204" pitchFamily="34" charset="0"/>
              </a:rPr>
              <a:t>The goals of the course</a:t>
            </a:r>
          </a:p>
          <a:p>
            <a:pPr lvl="1"/>
            <a:r>
              <a:rPr lang="en-US" altLang="en-US" dirty="0">
                <a:latin typeface="Oracle Sans" panose="020B0503020204020204" pitchFamily="34" charset="0"/>
                <a:cs typeface="Oracle Sans" panose="020B0503020204020204" pitchFamily="34" charset="0"/>
              </a:rPr>
              <a:t>The features of Oracle Database 19c</a:t>
            </a:r>
          </a:p>
          <a:p>
            <a:pPr lvl="1"/>
            <a:r>
              <a:rPr lang="en-US" altLang="en-US" dirty="0">
                <a:latin typeface="Oracle Sans" panose="020B0503020204020204" pitchFamily="34" charset="0"/>
                <a:cs typeface="Oracle Sans" panose="020B0503020204020204" pitchFamily="34" charset="0"/>
              </a:rPr>
              <a:t>The theoretical and physical aspects of a relational database</a:t>
            </a:r>
          </a:p>
          <a:p>
            <a:pPr lvl="1"/>
            <a:r>
              <a:rPr lang="en-US" altLang="en-US" dirty="0">
                <a:latin typeface="Oracle Sans" panose="020B0503020204020204" pitchFamily="34" charset="0"/>
                <a:cs typeface="Oracle Sans" panose="020B0503020204020204" pitchFamily="34" charset="0"/>
              </a:rPr>
              <a:t>Oracle server’s implementation of RDBMS and ORDBMS</a:t>
            </a:r>
          </a:p>
          <a:p>
            <a:pPr lvl="1"/>
            <a:r>
              <a:rPr lang="en-US" altLang="en-US" dirty="0">
                <a:latin typeface="Oracle Sans" panose="020B0503020204020204" pitchFamily="34" charset="0"/>
                <a:cs typeface="Oracle Sans" panose="020B0503020204020204" pitchFamily="34" charset="0"/>
              </a:rPr>
              <a:t>The development environments that can be used for this course</a:t>
            </a:r>
          </a:p>
          <a:p>
            <a:pPr lvl="1"/>
            <a:r>
              <a:rPr lang="en-US" altLang="en-US" dirty="0">
                <a:latin typeface="Oracle Sans" panose="020B0503020204020204" pitchFamily="34" charset="0"/>
                <a:cs typeface="Oracle Sans" panose="020B0503020204020204" pitchFamily="34" charset="0"/>
              </a:rPr>
              <a:t>The database and schema used in this course</a:t>
            </a:r>
          </a:p>
        </p:txBody>
      </p:sp>
    </p:spTree>
    <p:custDataLst>
      <p:tags r:id="rId1"/>
    </p:custDataLst>
    <p:extLst>
      <p:ext uri="{BB962C8B-B14F-4D97-AF65-F5344CB8AC3E}">
        <p14:creationId xmlns:p14="http://schemas.microsoft.com/office/powerpoint/2010/main" val="181006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Practice 1: Overview</a:t>
            </a:r>
          </a:p>
        </p:txBody>
      </p:sp>
      <p:sp>
        <p:nvSpPr>
          <p:cNvPr id="44035" name="Rectangle 5"/>
          <p:cNvSpPr>
            <a:spLocks noGrp="1" noChangeArrowheads="1"/>
          </p:cNvSpPr>
          <p:nvPr>
            <p:ph idx="1"/>
          </p:nvPr>
        </p:nvSpPr>
        <p:spPr>
          <a:xfrm>
            <a:off x="933451" y="2272710"/>
            <a:ext cx="16421100" cy="2220925"/>
          </a:xfr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altLang="en-US" dirty="0">
                <a:latin typeface="Oracle Sans" panose="020B0503020204020204" pitchFamily="34" charset="0"/>
                <a:cs typeface="Oracle Sans" panose="020B0503020204020204" pitchFamily="34" charset="0"/>
              </a:rPr>
              <a:t>This practice covers the following topics:</a:t>
            </a:r>
          </a:p>
          <a:p>
            <a:pPr lvl="1"/>
            <a:r>
              <a:rPr lang="en-US" altLang="en-US" dirty="0">
                <a:latin typeface="Oracle Sans" panose="020B0503020204020204" pitchFamily="34" charset="0"/>
                <a:cs typeface="Oracle Sans" panose="020B0503020204020204" pitchFamily="34" charset="0"/>
              </a:rPr>
              <a:t>Starting Oracle SQL Developer</a:t>
            </a:r>
          </a:p>
          <a:p>
            <a:pPr lvl="1"/>
            <a:r>
              <a:rPr lang="en-US" altLang="en-US" dirty="0">
                <a:latin typeface="Oracle Sans" panose="020B0503020204020204" pitchFamily="34" charset="0"/>
                <a:cs typeface="Oracle Sans" panose="020B0503020204020204" pitchFamily="34" charset="0"/>
              </a:rPr>
              <a:t>Creating a new database connection</a:t>
            </a:r>
          </a:p>
          <a:p>
            <a:pPr lvl="1"/>
            <a:r>
              <a:rPr lang="en-US" altLang="en-US" dirty="0">
                <a:latin typeface="Oracle Sans" panose="020B0503020204020204" pitchFamily="34" charset="0"/>
                <a:cs typeface="Oracle Sans" panose="020B0503020204020204" pitchFamily="34" charset="0"/>
              </a:rPr>
              <a:t>Browsing the </a:t>
            </a:r>
            <a:r>
              <a:rPr lang="en-US" altLang="en-US" dirty="0">
                <a:latin typeface="Courier New" pitchFamily="49" charset="0"/>
                <a:cs typeface="Oracle Sans" panose="020B0503020204020204" pitchFamily="34" charset="0"/>
              </a:rPr>
              <a:t>HR</a:t>
            </a:r>
            <a:r>
              <a:rPr lang="en-US" altLang="en-US" dirty="0">
                <a:latin typeface="Oracle Sans" panose="020B0503020204020204" pitchFamily="34" charset="0"/>
                <a:cs typeface="Oracle Sans" panose="020B0503020204020204" pitchFamily="34" charset="0"/>
              </a:rPr>
              <a:t> tables</a:t>
            </a:r>
          </a:p>
        </p:txBody>
      </p:sp>
      <p:sp>
        <p:nvSpPr>
          <p:cNvPr id="4" name="Rectangle 3"/>
          <p:cNvSpPr/>
          <p:nvPr/>
        </p:nvSpPr>
        <p:spPr bwMode="auto">
          <a:xfrm rot="16200000" flipV="1">
            <a:off x="14499431" y="4772026"/>
            <a:ext cx="1747838" cy="5829299"/>
          </a:xfrm>
          <a:prstGeom prst="rect">
            <a:avLst/>
          </a:prstGeom>
          <a:gradFill flip="none" rotWithShape="1">
            <a:gsLst>
              <a:gs pos="0">
                <a:srgbClr val="DCE3E4"/>
              </a:gs>
              <a:gs pos="50000">
                <a:srgbClr val="EFEFFF"/>
              </a:gs>
              <a:gs pos="100000">
                <a:schemeClr val="bg1"/>
              </a:gs>
            </a:gsLst>
            <a:lin ang="5400000" scaled="1"/>
            <a:tileRect/>
          </a:gradFill>
          <a:ln w="28575" cap="flat" cmpd="sng" algn="ctr">
            <a:no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grpSp>
        <p:nvGrpSpPr>
          <p:cNvPr id="5" name="Group 4"/>
          <p:cNvGrpSpPr/>
          <p:nvPr/>
        </p:nvGrpSpPr>
        <p:grpSpPr>
          <a:xfrm>
            <a:off x="14450994" y="6400800"/>
            <a:ext cx="2579706" cy="2577087"/>
            <a:chOff x="9066212" y="3962400"/>
            <a:chExt cx="1941512" cy="1939542"/>
          </a:xfrm>
        </p:grpSpPr>
        <p:sp>
          <p:nvSpPr>
            <p:cNvPr id="6" name="Oval 5"/>
            <p:cNvSpPr>
              <a:spLocks noChangeAspect="1"/>
            </p:cNvSpPr>
            <p:nvPr/>
          </p:nvSpPr>
          <p:spPr bwMode="auto">
            <a:xfrm>
              <a:off x="9066212" y="3962400"/>
              <a:ext cx="1941512" cy="1939542"/>
            </a:xfrm>
            <a:prstGeom prst="ellipse">
              <a:avLst/>
            </a:prstGeom>
            <a:solidFill>
              <a:schemeClr val="bg1"/>
            </a:solidFill>
            <a:ln w="50800" cap="flat" cmpd="sng" algn="ctr">
              <a:solidFill>
                <a:schemeClr val="accent6">
                  <a:lumMod val="40000"/>
                  <a:lumOff val="60000"/>
                </a:schemeClr>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sp>
          <p:nvSpPr>
            <p:cNvPr id="7" name="Oval 6"/>
            <p:cNvSpPr>
              <a:spLocks noChangeAspect="1"/>
            </p:cNvSpPr>
            <p:nvPr/>
          </p:nvSpPr>
          <p:spPr bwMode="auto">
            <a:xfrm>
              <a:off x="9153676" y="4049775"/>
              <a:ext cx="1766585" cy="1764792"/>
            </a:xfrm>
            <a:prstGeom prst="ellipse">
              <a:avLst/>
            </a:prstGeom>
            <a:solidFill>
              <a:schemeClr val="bg1"/>
            </a:solidFill>
            <a:ln w="28575" cap="flat" cmpd="sng" algn="ctr">
              <a:solidFill>
                <a:srgbClr val="C1E0FF"/>
              </a:solidFill>
              <a:prstDash val="solid"/>
              <a:round/>
              <a:headEnd type="none" w="sm" len="sm"/>
              <a:tailEnd type="none" w="sm" len="sm"/>
            </a:ln>
            <a:effectLst>
              <a:innerShdw blurRad="368300">
                <a:srgbClr val="CCECFF"/>
              </a:inn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defRPr/>
              </a:pPr>
              <a:endParaRPr lang="en-US" dirty="0">
                <a:latin typeface="Oracle Sans" panose="020B0503020204020204" pitchFamily="34" charset="0"/>
                <a:cs typeface="Oracle Sans" panose="020B0503020204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6085" y="4324778"/>
              <a:ext cx="1208860" cy="1440933"/>
            </a:xfrm>
            <a:prstGeom prst="rect">
              <a:avLst/>
            </a:prstGeom>
          </p:spPr>
        </p:pic>
      </p:grpSp>
    </p:spTree>
    <p:custDataLst>
      <p:tags r:id="rId1"/>
    </p:custDataLst>
    <p:extLst>
      <p:ext uri="{BB962C8B-B14F-4D97-AF65-F5344CB8AC3E}">
        <p14:creationId xmlns:p14="http://schemas.microsoft.com/office/powerpoint/2010/main" val="16421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146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112" name="Rounded Rectangle 111"/>
          <p:cNvSpPr/>
          <p:nvPr/>
        </p:nvSpPr>
        <p:spPr bwMode="auto">
          <a:xfrm>
            <a:off x="4324772" y="2622550"/>
            <a:ext cx="12458700" cy="6228459"/>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13" name="Rounded Rectangle 112"/>
          <p:cNvSpPr/>
          <p:nvPr/>
        </p:nvSpPr>
        <p:spPr bwMode="auto">
          <a:xfrm>
            <a:off x="5976220" y="5841876"/>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14" name="Rounded Rectangle 113"/>
          <p:cNvSpPr/>
          <p:nvPr/>
        </p:nvSpPr>
        <p:spPr bwMode="auto">
          <a:xfrm>
            <a:off x="5976220" y="7379197"/>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15" name="Rounded Rectangle 114"/>
          <p:cNvSpPr/>
          <p:nvPr/>
        </p:nvSpPr>
        <p:spPr bwMode="auto">
          <a:xfrm>
            <a:off x="5976220" y="4304556"/>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16" name="Rounded Rectangle 115"/>
          <p:cNvSpPr/>
          <p:nvPr/>
        </p:nvSpPr>
        <p:spPr bwMode="auto">
          <a:xfrm>
            <a:off x="5974321" y="2767236"/>
            <a:ext cx="8574398"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17" name="TextBox 116"/>
          <p:cNvSpPr txBox="1"/>
          <p:nvPr/>
        </p:nvSpPr>
        <p:spPr>
          <a:xfrm>
            <a:off x="6890620" y="3182940"/>
            <a:ext cx="6737417"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b="0" dirty="0">
                <a:solidFill>
                  <a:schemeClr val="tx1">
                    <a:lumMod val="75000"/>
                  </a:schemeClr>
                </a:solidFill>
                <a:latin typeface="+mn-lt"/>
                <a:cs typeface="Oracle Sans" panose="020B0503020204020204" pitchFamily="34" charset="0"/>
              </a:rPr>
              <a:t>Lesson 2: Retrieving Data using SQL </a:t>
            </a:r>
            <a:r>
              <a:rPr lang="en-US" sz="2100" b="0" dirty="0">
                <a:solidFill>
                  <a:schemeClr val="tx1">
                    <a:lumMod val="75000"/>
                  </a:schemeClr>
                </a:solidFill>
                <a:latin typeface="Courier New"/>
                <a:cs typeface="Courier New"/>
              </a:rPr>
              <a:t>SELECT</a:t>
            </a:r>
          </a:p>
        </p:txBody>
      </p:sp>
      <p:sp>
        <p:nvSpPr>
          <p:cNvPr id="118" name="TextBox 117"/>
          <p:cNvSpPr txBox="1"/>
          <p:nvPr/>
        </p:nvSpPr>
        <p:spPr>
          <a:xfrm>
            <a:off x="6985011" y="4720262"/>
            <a:ext cx="612492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Lesson 3: Restricting and Sorting Data</a:t>
            </a:r>
          </a:p>
        </p:txBody>
      </p:sp>
      <p:sp>
        <p:nvSpPr>
          <p:cNvPr id="119" name="TextBox 118"/>
          <p:cNvSpPr txBox="1"/>
          <p:nvPr/>
        </p:nvSpPr>
        <p:spPr>
          <a:xfrm>
            <a:off x="6941421" y="6095997"/>
            <a:ext cx="6124925"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Lesson 4: Using Single-Row Functions to Customize Output</a:t>
            </a:r>
          </a:p>
        </p:txBody>
      </p:sp>
      <p:sp>
        <p:nvSpPr>
          <p:cNvPr id="120" name="TextBox 119"/>
          <p:cNvSpPr txBox="1"/>
          <p:nvPr/>
        </p:nvSpPr>
        <p:spPr>
          <a:xfrm>
            <a:off x="6941421" y="7633319"/>
            <a:ext cx="6124925"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Lesson 5: Using Conversion Functions and Conditional Expressions</a:t>
            </a:r>
          </a:p>
        </p:txBody>
      </p:sp>
      <p:sp>
        <p:nvSpPr>
          <p:cNvPr id="121" name="Isosceles Triangle 120"/>
          <p:cNvSpPr>
            <a:spLocks noChangeAspect="1"/>
          </p:cNvSpPr>
          <p:nvPr/>
        </p:nvSpPr>
        <p:spPr bwMode="auto">
          <a:xfrm rot="5400000">
            <a:off x="6237620" y="478111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22" name="Isosceles Triangle 121"/>
          <p:cNvSpPr>
            <a:spLocks noChangeAspect="1"/>
          </p:cNvSpPr>
          <p:nvPr/>
        </p:nvSpPr>
        <p:spPr bwMode="auto">
          <a:xfrm rot="5400000">
            <a:off x="6237620" y="631843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23" name="Isosceles Triangle 122"/>
          <p:cNvSpPr>
            <a:spLocks noChangeAspect="1"/>
          </p:cNvSpPr>
          <p:nvPr/>
        </p:nvSpPr>
        <p:spPr bwMode="auto">
          <a:xfrm rot="5400000">
            <a:off x="6237620" y="7855753"/>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24" name="Isosceles Triangle 123"/>
          <p:cNvSpPr>
            <a:spLocks noChangeAspect="1"/>
          </p:cNvSpPr>
          <p:nvPr/>
        </p:nvSpPr>
        <p:spPr bwMode="auto">
          <a:xfrm rot="5400000">
            <a:off x="6237620" y="324379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0" name="Rounded Rectangle 129"/>
          <p:cNvSpPr/>
          <p:nvPr/>
        </p:nvSpPr>
        <p:spPr bwMode="auto">
          <a:xfrm>
            <a:off x="3982369" y="4191416"/>
            <a:ext cx="1440264" cy="1473621"/>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1" name="Rounded Rectangle 130"/>
          <p:cNvSpPr/>
          <p:nvPr/>
        </p:nvSpPr>
        <p:spPr bwMode="auto">
          <a:xfrm>
            <a:off x="3982369" y="262322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2" name="Rounded Rectangle 131"/>
          <p:cNvSpPr/>
          <p:nvPr/>
        </p:nvSpPr>
        <p:spPr bwMode="auto">
          <a:xfrm>
            <a:off x="3982369" y="5775794"/>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3" name="Rounded Rectangle 132"/>
          <p:cNvSpPr/>
          <p:nvPr/>
        </p:nvSpPr>
        <p:spPr bwMode="auto">
          <a:xfrm>
            <a:off x="3982369" y="734271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4" name="Rectangle 133"/>
          <p:cNvSpPr/>
          <p:nvPr/>
        </p:nvSpPr>
        <p:spPr bwMode="auto">
          <a:xfrm>
            <a:off x="57503" y="2191172"/>
            <a:ext cx="5133660" cy="7200800"/>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sp>
        <p:nvSpPr>
          <p:cNvPr id="135" name="Freeform 134"/>
          <p:cNvSpPr/>
          <p:nvPr/>
        </p:nvSpPr>
        <p:spPr bwMode="auto">
          <a:xfrm>
            <a:off x="-1016" y="2667708"/>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6" name="Freeform 135"/>
          <p:cNvSpPr/>
          <p:nvPr/>
        </p:nvSpPr>
        <p:spPr bwMode="auto">
          <a:xfrm>
            <a:off x="-1016"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100" dirty="0">
              <a:latin typeface="+mn-lt"/>
              <a:cs typeface="Oracle Sans" panose="020B0503020204020204" pitchFamily="34" charset="0"/>
            </a:endParaRPr>
          </a:p>
        </p:txBody>
      </p:sp>
      <p:sp>
        <p:nvSpPr>
          <p:cNvPr id="137" name="Freeform 136"/>
          <p:cNvSpPr/>
          <p:nvPr/>
        </p:nvSpPr>
        <p:spPr bwMode="auto">
          <a:xfrm>
            <a:off x="-1016"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38" name="Freeform 137"/>
          <p:cNvSpPr/>
          <p:nvPr/>
        </p:nvSpPr>
        <p:spPr bwMode="auto">
          <a:xfrm>
            <a:off x="-1016"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sz="2100" dirty="0">
              <a:latin typeface="+mn-lt"/>
              <a:cs typeface="Oracle Sans" panose="020B0503020204020204" pitchFamily="34" charset="0"/>
            </a:endParaRPr>
          </a:p>
        </p:txBody>
      </p:sp>
      <p:sp>
        <p:nvSpPr>
          <p:cNvPr id="139" name="TextBox 138"/>
          <p:cNvSpPr txBox="1"/>
          <p:nvPr/>
        </p:nvSpPr>
        <p:spPr>
          <a:xfrm>
            <a:off x="535209" y="3145761"/>
            <a:ext cx="3650951"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Lesson 1: Introduction</a:t>
            </a:r>
          </a:p>
        </p:txBody>
      </p:sp>
      <p:sp>
        <p:nvSpPr>
          <p:cNvPr id="140" name="TextBox 139"/>
          <p:cNvSpPr txBox="1"/>
          <p:nvPr/>
        </p:nvSpPr>
        <p:spPr>
          <a:xfrm>
            <a:off x="535208" y="4558895"/>
            <a:ext cx="43991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b="1" dirty="0">
                <a:solidFill>
                  <a:schemeClr val="bg1"/>
                </a:solidFill>
                <a:latin typeface="+mn-lt"/>
                <a:cs typeface="Oracle Sans" panose="020B0503020204020204" pitchFamily="34" charset="0"/>
              </a:rPr>
              <a:t>Unit 1: Retrieving, Restricting, and Sorting Data</a:t>
            </a:r>
          </a:p>
        </p:txBody>
      </p:sp>
      <p:sp>
        <p:nvSpPr>
          <p:cNvPr id="141" name="TextBox 140"/>
          <p:cNvSpPr txBox="1"/>
          <p:nvPr/>
        </p:nvSpPr>
        <p:spPr>
          <a:xfrm>
            <a:off x="535208" y="6145040"/>
            <a:ext cx="44753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Unit 2: Joins, Subqueries, and Set Operators</a:t>
            </a:r>
          </a:p>
        </p:txBody>
      </p:sp>
      <p:sp>
        <p:nvSpPr>
          <p:cNvPr id="142" name="TextBox 141"/>
          <p:cNvSpPr txBox="1"/>
          <p:nvPr/>
        </p:nvSpPr>
        <p:spPr>
          <a:xfrm>
            <a:off x="535209" y="7872996"/>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mn-lt"/>
                <a:cs typeface="Oracle Sans" panose="020B0503020204020204" pitchFamily="34" charset="0"/>
              </a:rPr>
              <a:t>Unit 3: DML and DDL</a:t>
            </a:r>
          </a:p>
        </p:txBody>
      </p:sp>
    </p:spTree>
    <p:custDataLst>
      <p:tags r:id="rId1"/>
    </p:custDataLst>
    <p:extLst>
      <p:ext uri="{BB962C8B-B14F-4D97-AF65-F5344CB8AC3E}">
        <p14:creationId xmlns:p14="http://schemas.microsoft.com/office/powerpoint/2010/main" val="10358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74" name="Rounded Rectangle 73"/>
          <p:cNvSpPr/>
          <p:nvPr/>
        </p:nvSpPr>
        <p:spPr bwMode="auto">
          <a:xfrm>
            <a:off x="4324772" y="2622550"/>
            <a:ext cx="12458700" cy="6193781"/>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75" name="Rounded Rectangle 74"/>
          <p:cNvSpPr/>
          <p:nvPr/>
        </p:nvSpPr>
        <p:spPr bwMode="auto">
          <a:xfrm>
            <a:off x="5976220" y="5841876"/>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76" name="Rounded Rectangle 75"/>
          <p:cNvSpPr/>
          <p:nvPr/>
        </p:nvSpPr>
        <p:spPr bwMode="auto">
          <a:xfrm>
            <a:off x="5976220" y="7379197"/>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77" name="Rounded Rectangle 76"/>
          <p:cNvSpPr/>
          <p:nvPr/>
        </p:nvSpPr>
        <p:spPr bwMode="auto">
          <a:xfrm>
            <a:off x="5976220" y="4304556"/>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78" name="Rounded Rectangle 77"/>
          <p:cNvSpPr/>
          <p:nvPr/>
        </p:nvSpPr>
        <p:spPr bwMode="auto">
          <a:xfrm>
            <a:off x="5974321" y="2767236"/>
            <a:ext cx="8574398"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79" name="TextBox 78"/>
          <p:cNvSpPr txBox="1"/>
          <p:nvPr/>
        </p:nvSpPr>
        <p:spPr>
          <a:xfrm>
            <a:off x="6890620" y="3021355"/>
            <a:ext cx="6737417"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fontAlgn="auto">
              <a:spcBef>
                <a:spcPts val="0"/>
              </a:spcBef>
              <a:spcAft>
                <a:spcPts val="0"/>
              </a:spcAft>
              <a:defRPr/>
            </a:pPr>
            <a:r>
              <a:rPr lang="en-US" sz="2100" b="0" dirty="0">
                <a:solidFill>
                  <a:schemeClr val="tx1">
                    <a:lumMod val="75000"/>
                  </a:schemeClr>
                </a:solidFill>
                <a:latin typeface="+mn-lt"/>
                <a:cs typeface="Oracle Sans" panose="020B0503020204020204" pitchFamily="34" charset="0"/>
              </a:rPr>
              <a:t>Lesson 6: Reporting Aggregated Data Using Group Functions</a:t>
            </a:r>
            <a:endParaRPr lang="en-US" sz="2100" b="0" dirty="0">
              <a:solidFill>
                <a:schemeClr val="tx1">
                  <a:lumMod val="75000"/>
                </a:schemeClr>
              </a:solidFill>
              <a:latin typeface="+mn-lt"/>
              <a:cs typeface="Courier New" pitchFamily="49" charset="0"/>
            </a:endParaRPr>
          </a:p>
        </p:txBody>
      </p:sp>
      <p:sp>
        <p:nvSpPr>
          <p:cNvPr id="80" name="TextBox 79"/>
          <p:cNvSpPr txBox="1"/>
          <p:nvPr/>
        </p:nvSpPr>
        <p:spPr>
          <a:xfrm>
            <a:off x="6985011" y="4558677"/>
            <a:ext cx="6124925"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mn-lt"/>
                <a:cs typeface="Oracle Sans" panose="020B0503020204020204" pitchFamily="34" charset="0"/>
              </a:rPr>
              <a:t>Lesson 7: Displaying Data from Multiple Tables Using Joins</a:t>
            </a:r>
          </a:p>
        </p:txBody>
      </p:sp>
      <p:sp>
        <p:nvSpPr>
          <p:cNvPr id="81" name="TextBox 80"/>
          <p:cNvSpPr txBox="1"/>
          <p:nvPr/>
        </p:nvSpPr>
        <p:spPr>
          <a:xfrm>
            <a:off x="6941421" y="6257580"/>
            <a:ext cx="612492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mn-lt"/>
                <a:cs typeface="Oracle Sans" panose="020B0503020204020204" pitchFamily="34" charset="0"/>
              </a:rPr>
              <a:t>Lesson 8: Using Subqueries to Solve Queries</a:t>
            </a:r>
          </a:p>
        </p:txBody>
      </p:sp>
      <p:sp>
        <p:nvSpPr>
          <p:cNvPr id="82" name="TextBox 81"/>
          <p:cNvSpPr txBox="1"/>
          <p:nvPr/>
        </p:nvSpPr>
        <p:spPr>
          <a:xfrm>
            <a:off x="6941421" y="7794902"/>
            <a:ext cx="6124925"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mn-lt"/>
                <a:cs typeface="Oracle Sans" panose="020B0503020204020204" pitchFamily="34" charset="0"/>
              </a:rPr>
              <a:t>Lesson 9: Using Set Operators</a:t>
            </a:r>
          </a:p>
        </p:txBody>
      </p:sp>
      <p:sp>
        <p:nvSpPr>
          <p:cNvPr id="83" name="Isosceles Triangle 82"/>
          <p:cNvSpPr>
            <a:spLocks noChangeAspect="1"/>
          </p:cNvSpPr>
          <p:nvPr/>
        </p:nvSpPr>
        <p:spPr bwMode="auto">
          <a:xfrm rot="5400000">
            <a:off x="6237620" y="478111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84" name="Isosceles Triangle 83"/>
          <p:cNvSpPr>
            <a:spLocks noChangeAspect="1"/>
          </p:cNvSpPr>
          <p:nvPr/>
        </p:nvSpPr>
        <p:spPr bwMode="auto">
          <a:xfrm rot="5400000">
            <a:off x="6237620" y="631843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85" name="Isosceles Triangle 84"/>
          <p:cNvSpPr>
            <a:spLocks noChangeAspect="1"/>
          </p:cNvSpPr>
          <p:nvPr/>
        </p:nvSpPr>
        <p:spPr bwMode="auto">
          <a:xfrm rot="5400000">
            <a:off x="6237620" y="7855753"/>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86" name="Isosceles Triangle 85"/>
          <p:cNvSpPr>
            <a:spLocks noChangeAspect="1"/>
          </p:cNvSpPr>
          <p:nvPr/>
        </p:nvSpPr>
        <p:spPr bwMode="auto">
          <a:xfrm rot="5400000">
            <a:off x="6237620" y="3243792"/>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2" name="Rounded Rectangle 91"/>
          <p:cNvSpPr/>
          <p:nvPr/>
        </p:nvSpPr>
        <p:spPr bwMode="auto">
          <a:xfrm>
            <a:off x="3982369" y="4191416"/>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3" name="Rounded Rectangle 92"/>
          <p:cNvSpPr/>
          <p:nvPr/>
        </p:nvSpPr>
        <p:spPr bwMode="auto">
          <a:xfrm>
            <a:off x="3982369" y="262322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4" name="Rounded Rectangle 93"/>
          <p:cNvSpPr/>
          <p:nvPr/>
        </p:nvSpPr>
        <p:spPr bwMode="auto">
          <a:xfrm>
            <a:off x="3982369" y="5775794"/>
            <a:ext cx="1440264" cy="1473621"/>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5" name="Rounded Rectangle 94"/>
          <p:cNvSpPr/>
          <p:nvPr/>
        </p:nvSpPr>
        <p:spPr bwMode="auto">
          <a:xfrm>
            <a:off x="3982369" y="734271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6" name="Rectangle 95"/>
          <p:cNvSpPr/>
          <p:nvPr/>
        </p:nvSpPr>
        <p:spPr bwMode="auto">
          <a:xfrm>
            <a:off x="57503" y="2191172"/>
            <a:ext cx="5133660" cy="7162800"/>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sp>
        <p:nvSpPr>
          <p:cNvPr id="97" name="Freeform 96"/>
          <p:cNvSpPr/>
          <p:nvPr/>
        </p:nvSpPr>
        <p:spPr bwMode="auto">
          <a:xfrm>
            <a:off x="-1016" y="2667708"/>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8" name="Freeform 97"/>
          <p:cNvSpPr/>
          <p:nvPr/>
        </p:nvSpPr>
        <p:spPr bwMode="auto">
          <a:xfrm>
            <a:off x="-1016"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9" name="Freeform 98"/>
          <p:cNvSpPr/>
          <p:nvPr/>
        </p:nvSpPr>
        <p:spPr bwMode="auto">
          <a:xfrm>
            <a:off x="-1016"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00" name="Freeform 99"/>
          <p:cNvSpPr/>
          <p:nvPr/>
        </p:nvSpPr>
        <p:spPr bwMode="auto">
          <a:xfrm>
            <a:off x="-1016"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101" name="TextBox 100"/>
          <p:cNvSpPr txBox="1"/>
          <p:nvPr/>
        </p:nvSpPr>
        <p:spPr>
          <a:xfrm>
            <a:off x="535209" y="3145761"/>
            <a:ext cx="3650951"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Lesson 1: Introduction</a:t>
            </a:r>
          </a:p>
        </p:txBody>
      </p:sp>
      <p:sp>
        <p:nvSpPr>
          <p:cNvPr id="102" name="TextBox 101"/>
          <p:cNvSpPr txBox="1"/>
          <p:nvPr/>
        </p:nvSpPr>
        <p:spPr>
          <a:xfrm>
            <a:off x="535208" y="4558895"/>
            <a:ext cx="43991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Unit 1: Retrieving, Restricting, and Sorting Data</a:t>
            </a:r>
          </a:p>
        </p:txBody>
      </p:sp>
      <p:sp>
        <p:nvSpPr>
          <p:cNvPr id="103" name="TextBox 102"/>
          <p:cNvSpPr txBox="1"/>
          <p:nvPr/>
        </p:nvSpPr>
        <p:spPr>
          <a:xfrm>
            <a:off x="535208" y="6145040"/>
            <a:ext cx="44753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b="1" dirty="0">
                <a:solidFill>
                  <a:schemeClr val="bg1"/>
                </a:solidFill>
                <a:latin typeface="+mn-lt"/>
                <a:cs typeface="Oracle Sans" panose="020B0503020204020204" pitchFamily="34" charset="0"/>
              </a:rPr>
              <a:t>Unit 2: Joins, Subqueries, and Set Operators</a:t>
            </a:r>
          </a:p>
        </p:txBody>
      </p:sp>
      <p:sp>
        <p:nvSpPr>
          <p:cNvPr id="104" name="TextBox 103"/>
          <p:cNvSpPr txBox="1"/>
          <p:nvPr/>
        </p:nvSpPr>
        <p:spPr>
          <a:xfrm>
            <a:off x="535209" y="7865302"/>
            <a:ext cx="3319046"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Unit 3: DML and DDL</a:t>
            </a:r>
          </a:p>
        </p:txBody>
      </p:sp>
    </p:spTree>
    <p:custDataLst>
      <p:tags r:id="rId1"/>
    </p:custDataLst>
    <p:extLst>
      <p:ext uri="{BB962C8B-B14F-4D97-AF65-F5344CB8AC3E}">
        <p14:creationId xmlns:p14="http://schemas.microsoft.com/office/powerpoint/2010/main" val="288053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33" name="Rounded Rectangle 32"/>
          <p:cNvSpPr/>
          <p:nvPr/>
        </p:nvSpPr>
        <p:spPr bwMode="auto">
          <a:xfrm>
            <a:off x="4324772" y="5373118"/>
            <a:ext cx="12458700" cy="3778094"/>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4" name="Rounded Rectangle 33"/>
          <p:cNvSpPr/>
          <p:nvPr/>
        </p:nvSpPr>
        <p:spPr bwMode="auto">
          <a:xfrm>
            <a:off x="5976220" y="5905761"/>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5" name="Rounded Rectangle 34"/>
          <p:cNvSpPr/>
          <p:nvPr/>
        </p:nvSpPr>
        <p:spPr bwMode="auto">
          <a:xfrm>
            <a:off x="5976220" y="7443082"/>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4" name="TextBox 43"/>
          <p:cNvSpPr txBox="1"/>
          <p:nvPr/>
        </p:nvSpPr>
        <p:spPr>
          <a:xfrm>
            <a:off x="6941421" y="6321465"/>
            <a:ext cx="6523059"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10: Managing Tables Using DML Statements</a:t>
            </a:r>
            <a:endParaRPr lang="en-US" sz="2100" dirty="0">
              <a:latin typeface="Courier New" pitchFamily="49" charset="0"/>
              <a:cs typeface="Courier New" pitchFamily="49" charset="0"/>
            </a:endParaRPr>
          </a:p>
        </p:txBody>
      </p:sp>
      <p:sp>
        <p:nvSpPr>
          <p:cNvPr id="45" name="TextBox 44"/>
          <p:cNvSpPr txBox="1"/>
          <p:nvPr/>
        </p:nvSpPr>
        <p:spPr>
          <a:xfrm>
            <a:off x="6941421" y="7858786"/>
            <a:ext cx="6523059"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defRPr/>
            </a:pPr>
            <a:r>
              <a:rPr lang="en-US" sz="2100" dirty="0">
                <a:latin typeface="Oracle Sans" panose="020B0503020204020204" pitchFamily="34" charset="0"/>
                <a:cs typeface="Oracle Sans" panose="020B0503020204020204" pitchFamily="34" charset="0"/>
              </a:rPr>
              <a:t>Lesson 11: Introduction to Data Definition Language</a:t>
            </a:r>
          </a:p>
        </p:txBody>
      </p:sp>
      <p:sp>
        <p:nvSpPr>
          <p:cNvPr id="47" name="Isosceles Triangle 46"/>
          <p:cNvSpPr>
            <a:spLocks noChangeAspect="1"/>
          </p:cNvSpPr>
          <p:nvPr/>
        </p:nvSpPr>
        <p:spPr bwMode="auto">
          <a:xfrm rot="5400000">
            <a:off x="6237620" y="6382317"/>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8" name="Isosceles Triangle 47"/>
          <p:cNvSpPr>
            <a:spLocks noChangeAspect="1"/>
          </p:cNvSpPr>
          <p:nvPr/>
        </p:nvSpPr>
        <p:spPr bwMode="auto">
          <a:xfrm rot="5400000">
            <a:off x="6237620" y="7919638"/>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5" name="Rounded Rectangle 54"/>
          <p:cNvSpPr/>
          <p:nvPr/>
        </p:nvSpPr>
        <p:spPr bwMode="auto">
          <a:xfrm>
            <a:off x="3982369" y="4191303"/>
            <a:ext cx="1440264" cy="1465027"/>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6" name="Rounded Rectangle 55"/>
          <p:cNvSpPr/>
          <p:nvPr/>
        </p:nvSpPr>
        <p:spPr bwMode="auto">
          <a:xfrm>
            <a:off x="3982369" y="2623107"/>
            <a:ext cx="1440264" cy="1465027"/>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7" name="Rounded Rectangle 56"/>
          <p:cNvSpPr/>
          <p:nvPr/>
        </p:nvSpPr>
        <p:spPr bwMode="auto">
          <a:xfrm>
            <a:off x="3982369" y="5775681"/>
            <a:ext cx="1440264" cy="1465027"/>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8" name="Rounded Rectangle 57"/>
          <p:cNvSpPr/>
          <p:nvPr/>
        </p:nvSpPr>
        <p:spPr bwMode="auto">
          <a:xfrm>
            <a:off x="3982369" y="7342597"/>
            <a:ext cx="1440264" cy="1465027"/>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59" name="Rectangle 58"/>
          <p:cNvSpPr/>
          <p:nvPr/>
        </p:nvSpPr>
        <p:spPr bwMode="auto">
          <a:xfrm>
            <a:off x="57503" y="2210223"/>
            <a:ext cx="5133660" cy="7143328"/>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p:txBody>
      </p:sp>
      <p:sp>
        <p:nvSpPr>
          <p:cNvPr id="60" name="Freeform 59"/>
          <p:cNvSpPr/>
          <p:nvPr/>
        </p:nvSpPr>
        <p:spPr bwMode="auto">
          <a:xfrm>
            <a:off x="-1016" y="2666999"/>
            <a:ext cx="5439813" cy="1363601"/>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61" name="Freeform 60"/>
          <p:cNvSpPr/>
          <p:nvPr/>
        </p:nvSpPr>
        <p:spPr bwMode="auto">
          <a:xfrm>
            <a:off x="-1016" y="4241717"/>
            <a:ext cx="5439813" cy="1363601"/>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62" name="Freeform 61"/>
          <p:cNvSpPr/>
          <p:nvPr/>
        </p:nvSpPr>
        <p:spPr bwMode="auto">
          <a:xfrm>
            <a:off x="-1016" y="5822884"/>
            <a:ext cx="5439813" cy="1363601"/>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63" name="Freeform 62"/>
          <p:cNvSpPr/>
          <p:nvPr/>
        </p:nvSpPr>
        <p:spPr bwMode="auto">
          <a:xfrm>
            <a:off x="-1016" y="7386541"/>
            <a:ext cx="5439813" cy="1363601"/>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64" name="TextBox 63"/>
          <p:cNvSpPr txBox="1"/>
          <p:nvPr/>
        </p:nvSpPr>
        <p:spPr>
          <a:xfrm>
            <a:off x="535209" y="3152044"/>
            <a:ext cx="3650951"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Lesson 1: Introduction</a:t>
            </a:r>
          </a:p>
        </p:txBody>
      </p:sp>
      <p:sp>
        <p:nvSpPr>
          <p:cNvPr id="65" name="TextBox 64"/>
          <p:cNvSpPr txBox="1"/>
          <p:nvPr/>
        </p:nvSpPr>
        <p:spPr>
          <a:xfrm>
            <a:off x="535208" y="4550188"/>
            <a:ext cx="43991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Unit 1: Retrieving, Restricting, and Sorting Data</a:t>
            </a:r>
          </a:p>
        </p:txBody>
      </p:sp>
      <p:sp>
        <p:nvSpPr>
          <p:cNvPr id="66" name="TextBox 65"/>
          <p:cNvSpPr txBox="1"/>
          <p:nvPr/>
        </p:nvSpPr>
        <p:spPr>
          <a:xfrm>
            <a:off x="535208" y="6136333"/>
            <a:ext cx="4475364" cy="738664"/>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dirty="0">
                <a:latin typeface="+mn-lt"/>
                <a:cs typeface="Oracle Sans" panose="020B0503020204020204" pitchFamily="34" charset="0"/>
              </a:rPr>
              <a:t>Unit 2: Joins, Subqueries, and Set Operators</a:t>
            </a:r>
          </a:p>
        </p:txBody>
      </p:sp>
      <p:sp>
        <p:nvSpPr>
          <p:cNvPr id="67" name="TextBox 66"/>
          <p:cNvSpPr txBox="1"/>
          <p:nvPr/>
        </p:nvSpPr>
        <p:spPr>
          <a:xfrm>
            <a:off x="535209" y="7856595"/>
            <a:ext cx="3319046" cy="415498"/>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100" b="1" dirty="0">
                <a:solidFill>
                  <a:schemeClr val="bg1"/>
                </a:solidFill>
                <a:latin typeface="+mn-lt"/>
                <a:cs typeface="Oracle Sans" panose="020B0503020204020204" pitchFamily="34" charset="0"/>
              </a:rPr>
              <a:t>Unit 3: DML and DDL</a:t>
            </a:r>
          </a:p>
        </p:txBody>
      </p:sp>
    </p:spTree>
    <p:custDataLst>
      <p:tags r:id="rId1"/>
    </p:custDataLst>
    <p:extLst>
      <p:ext uri="{BB962C8B-B14F-4D97-AF65-F5344CB8AC3E}">
        <p14:creationId xmlns:p14="http://schemas.microsoft.com/office/powerpoint/2010/main" val="148819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xmlns="" id="{F1FCA61A-85E1-EF46-9BD7-81C8E4FDC500}"/>
              </a:ext>
            </a:extLst>
          </p:cNvPr>
          <p:cNvSpPr/>
          <p:nvPr/>
        </p:nvSpPr>
        <p:spPr bwMode="auto">
          <a:xfrm>
            <a:off x="4324772" y="2176751"/>
            <a:ext cx="12458700" cy="6783173"/>
          </a:xfrm>
          <a:prstGeom prst="roundRect">
            <a:avLst>
              <a:gd name="adj" fmla="val 9260"/>
            </a:avLst>
          </a:prstGeom>
          <a:gradFill flip="none" rotWithShape="1">
            <a:gsLst>
              <a:gs pos="26000">
                <a:srgbClr val="EAEEEF"/>
              </a:gs>
              <a:gs pos="0">
                <a:schemeClr val="bg1"/>
              </a:gs>
              <a:gs pos="100000">
                <a:srgbClr val="DCE3E4"/>
              </a:gs>
            </a:gsLst>
            <a:lin ang="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10242" name="Rectangle 2"/>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spcBef>
                <a:spcPct val="20000"/>
              </a:spcBef>
            </a:pPr>
            <a:r>
              <a:rPr lang="en-US" altLang="en-US" dirty="0">
                <a:latin typeface="+mj-lt"/>
                <a:ea typeface="+mj-ea"/>
                <a:cs typeface="Oracle Sans" panose="020B0503020204020204" pitchFamily="34" charset="0"/>
              </a:rPr>
              <a:t>Course Roadmap</a:t>
            </a:r>
          </a:p>
        </p:txBody>
      </p:sp>
      <p:sp>
        <p:nvSpPr>
          <p:cNvPr id="32" name="Rounded Rectangle 31">
            <a:extLst>
              <a:ext uri="{FF2B5EF4-FFF2-40B4-BE49-F238E27FC236}">
                <a16:creationId xmlns:a16="http://schemas.microsoft.com/office/drawing/2014/main" xmlns="" id="{931D08AD-3347-5F4F-A5CD-73A3E1642F92}"/>
              </a:ext>
            </a:extLst>
          </p:cNvPr>
          <p:cNvSpPr/>
          <p:nvPr/>
        </p:nvSpPr>
        <p:spPr bwMode="auto">
          <a:xfrm>
            <a:off x="3982369" y="2479204"/>
            <a:ext cx="1440264" cy="1473621"/>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r>
              <a:rPr lang="en-US" dirty="0">
                <a:latin typeface="Oracle Sans" panose="020B0503020204020204" pitchFamily="34" charset="0"/>
                <a:cs typeface="Oracle Sans" panose="020B0503020204020204" pitchFamily="34" charset="0"/>
              </a:rPr>
              <a:t>ç</a:t>
            </a:r>
          </a:p>
        </p:txBody>
      </p:sp>
      <p:sp>
        <p:nvSpPr>
          <p:cNvPr id="92" name="Rounded Rectangle 91"/>
          <p:cNvSpPr/>
          <p:nvPr/>
        </p:nvSpPr>
        <p:spPr bwMode="auto">
          <a:xfrm>
            <a:off x="3982369" y="4191416"/>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4" name="Rounded Rectangle 93"/>
          <p:cNvSpPr/>
          <p:nvPr/>
        </p:nvSpPr>
        <p:spPr bwMode="auto">
          <a:xfrm>
            <a:off x="3982369" y="5775794"/>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5" name="Rounded Rectangle 94"/>
          <p:cNvSpPr/>
          <p:nvPr/>
        </p:nvSpPr>
        <p:spPr bwMode="auto">
          <a:xfrm>
            <a:off x="3982369" y="7342710"/>
            <a:ext cx="1440264" cy="1473621"/>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96" name="Rectangle 95"/>
          <p:cNvSpPr/>
          <p:nvPr/>
        </p:nvSpPr>
        <p:spPr bwMode="auto">
          <a:xfrm>
            <a:off x="57503" y="2191172"/>
            <a:ext cx="5133660" cy="7162800"/>
          </a:xfrm>
          <a:prstGeom prst="rect">
            <a:avLst/>
          </a:prstGeom>
          <a:gradFill flip="none" rotWithShape="1">
            <a:gsLst>
              <a:gs pos="0">
                <a:schemeClr val="bg1"/>
              </a:gs>
              <a:gs pos="17000">
                <a:srgbClr val="DCE3E4"/>
              </a:gs>
              <a:gs pos="87000">
                <a:srgbClr val="DCE3E4"/>
              </a:gs>
              <a:gs pos="100000">
                <a:schemeClr val="bg1"/>
              </a:gs>
            </a:gsLst>
            <a:lin ang="5400000" scaled="1"/>
            <a:tileRect/>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mn-lt"/>
              <a:cs typeface="Oracle Sans" panose="020B0503020204020204" pitchFamily="34" charset="0"/>
            </a:endParaRPr>
          </a:p>
        </p:txBody>
      </p:sp>
      <p:sp>
        <p:nvSpPr>
          <p:cNvPr id="98" name="Freeform 97"/>
          <p:cNvSpPr/>
          <p:nvPr/>
        </p:nvSpPr>
        <p:spPr bwMode="auto">
          <a:xfrm>
            <a:off x="-1016" y="4242426"/>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99" name="Freeform 98"/>
          <p:cNvSpPr/>
          <p:nvPr/>
        </p:nvSpPr>
        <p:spPr bwMode="auto">
          <a:xfrm>
            <a:off x="-1016" y="5823593"/>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mn-lt"/>
            </a:endParaRPr>
          </a:p>
        </p:txBody>
      </p:sp>
      <p:sp>
        <p:nvSpPr>
          <p:cNvPr id="100" name="Freeform 99"/>
          <p:cNvSpPr/>
          <p:nvPr/>
        </p:nvSpPr>
        <p:spPr bwMode="auto">
          <a:xfrm>
            <a:off x="-1016" y="7387250"/>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8230">
                <a:srgbClr val="DCE3E4"/>
              </a:gs>
              <a:gs pos="95000">
                <a:srgbClr val="CAD4D7"/>
              </a:gs>
              <a:gs pos="25000">
                <a:srgbClr val="CAD4D7"/>
              </a:gs>
              <a:gs pos="0">
                <a:srgbClr val="DCE3E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mn-lt"/>
              <a:cs typeface="Oracle Sans" panose="020B0503020204020204" pitchFamily="34" charset="0"/>
            </a:endParaRPr>
          </a:p>
        </p:txBody>
      </p:sp>
      <p:sp>
        <p:nvSpPr>
          <p:cNvPr id="33" name="Freeform 32">
            <a:extLst>
              <a:ext uri="{FF2B5EF4-FFF2-40B4-BE49-F238E27FC236}">
                <a16:creationId xmlns:a16="http://schemas.microsoft.com/office/drawing/2014/main" xmlns="" id="{811CCD30-EF3D-F446-BDA8-E53157AFDD33}"/>
              </a:ext>
            </a:extLst>
          </p:cNvPr>
          <p:cNvSpPr/>
          <p:nvPr/>
        </p:nvSpPr>
        <p:spPr bwMode="auto">
          <a:xfrm>
            <a:off x="-1016" y="2551212"/>
            <a:ext cx="5439813" cy="13716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94000">
                <a:schemeClr val="accent1"/>
              </a:gs>
              <a:gs pos="100000">
                <a:schemeClr val="accent1">
                  <a:lumMod val="20000"/>
                  <a:lumOff val="80000"/>
                </a:schemeClr>
              </a:gs>
              <a:gs pos="0">
                <a:srgbClr val="DCE3E4"/>
              </a:gs>
              <a:gs pos="31000">
                <a:srgbClr val="DC0000"/>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34" name="TextBox 33">
            <a:extLst>
              <a:ext uri="{FF2B5EF4-FFF2-40B4-BE49-F238E27FC236}">
                <a16:creationId xmlns:a16="http://schemas.microsoft.com/office/drawing/2014/main" xmlns="" id="{E2EA938E-7165-334C-9A95-3381A0123DF8}"/>
              </a:ext>
            </a:extLst>
          </p:cNvPr>
          <p:cNvSpPr txBox="1"/>
          <p:nvPr/>
        </p:nvSpPr>
        <p:spPr>
          <a:xfrm>
            <a:off x="535208" y="2862071"/>
            <a:ext cx="4399164" cy="707886"/>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b="1" dirty="0">
                <a:solidFill>
                  <a:schemeClr val="bg1"/>
                </a:solidFill>
                <a:latin typeface="Oracle Sans" panose="020B0503020204020204" pitchFamily="34" charset="0"/>
                <a:cs typeface="Oracle Sans" panose="020B0503020204020204" pitchFamily="34" charset="0"/>
              </a:rPr>
              <a:t>Unit 4: Views, Sequences, Synonyms, and Indexes</a:t>
            </a:r>
          </a:p>
        </p:txBody>
      </p:sp>
      <p:sp>
        <p:nvSpPr>
          <p:cNvPr id="35" name="TextBox 34">
            <a:extLst>
              <a:ext uri="{FF2B5EF4-FFF2-40B4-BE49-F238E27FC236}">
                <a16:creationId xmlns:a16="http://schemas.microsoft.com/office/drawing/2014/main" xmlns="" id="{50C54257-FD71-2F4B-80E1-ED497379BC5C}"/>
              </a:ext>
            </a:extLst>
          </p:cNvPr>
          <p:cNvSpPr txBox="1"/>
          <p:nvPr/>
        </p:nvSpPr>
        <p:spPr>
          <a:xfrm>
            <a:off x="535208" y="4567436"/>
            <a:ext cx="4475364" cy="707886"/>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ctr" defTabSz="342900">
              <a:spcBef>
                <a:spcPct val="20000"/>
              </a:spcBef>
              <a:buClr>
                <a:srgbClr val="FF0000"/>
              </a:buClr>
              <a:buFont typeface="Arial" pitchFamily="34" charset="0"/>
              <a:buNone/>
              <a:defRPr>
                <a:latin typeface="+mn-lt"/>
                <a:cs typeface="Oracle Sans" panose="020B0503020204020204" pitchFamily="34"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l"/>
            <a:r>
              <a:rPr lang="en-US" sz="2100" dirty="0"/>
              <a:t>Unit 5: Managing Database Objects and Subqueries</a:t>
            </a:r>
          </a:p>
        </p:txBody>
      </p:sp>
      <p:sp>
        <p:nvSpPr>
          <p:cNvPr id="37" name="Rounded Rectangle 36">
            <a:extLst>
              <a:ext uri="{FF2B5EF4-FFF2-40B4-BE49-F238E27FC236}">
                <a16:creationId xmlns:a16="http://schemas.microsoft.com/office/drawing/2014/main" xmlns="" id="{C953BAD5-B7FB-0649-B191-DB677785C397}"/>
              </a:ext>
            </a:extLst>
          </p:cNvPr>
          <p:cNvSpPr/>
          <p:nvPr/>
        </p:nvSpPr>
        <p:spPr bwMode="auto">
          <a:xfrm>
            <a:off x="5976220" y="5769868"/>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38" name="Rounded Rectangle 37">
            <a:extLst>
              <a:ext uri="{FF2B5EF4-FFF2-40B4-BE49-F238E27FC236}">
                <a16:creationId xmlns:a16="http://schemas.microsoft.com/office/drawing/2014/main" xmlns="" id="{D645FBB9-A593-2744-AD71-0182BD983A07}"/>
              </a:ext>
            </a:extLst>
          </p:cNvPr>
          <p:cNvSpPr/>
          <p:nvPr/>
        </p:nvSpPr>
        <p:spPr bwMode="auto">
          <a:xfrm>
            <a:off x="5976220" y="4232548"/>
            <a:ext cx="8570214"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39" name="Rounded Rectangle 38">
            <a:extLst>
              <a:ext uri="{FF2B5EF4-FFF2-40B4-BE49-F238E27FC236}">
                <a16:creationId xmlns:a16="http://schemas.microsoft.com/office/drawing/2014/main" xmlns="" id="{2D365478-B58B-E24C-A581-B67E7F4E7CBC}"/>
              </a:ext>
            </a:extLst>
          </p:cNvPr>
          <p:cNvSpPr/>
          <p:nvPr/>
        </p:nvSpPr>
        <p:spPr bwMode="auto">
          <a:xfrm>
            <a:off x="5974321" y="2695228"/>
            <a:ext cx="8574398" cy="1246910"/>
          </a:xfrm>
          <a:prstGeom prst="roundRect">
            <a:avLst>
              <a:gd name="adj" fmla="val 28911"/>
            </a:avLst>
          </a:prstGeom>
          <a:gradFill>
            <a:gsLst>
              <a:gs pos="3000">
                <a:srgbClr val="E7ECED"/>
              </a:gs>
              <a:gs pos="24000">
                <a:srgbClr val="CDD8D9"/>
              </a:gs>
              <a:gs pos="100000">
                <a:srgbClr val="C2CFD4"/>
              </a:gs>
            </a:gsLst>
            <a:lin ang="0" scaled="1"/>
          </a:gra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40" name="TextBox 39">
            <a:extLst>
              <a:ext uri="{FF2B5EF4-FFF2-40B4-BE49-F238E27FC236}">
                <a16:creationId xmlns:a16="http://schemas.microsoft.com/office/drawing/2014/main" xmlns="" id="{21FAC05F-A40A-5A4A-A24A-9F9D2C7F7F19}"/>
              </a:ext>
            </a:extLst>
          </p:cNvPr>
          <p:cNvSpPr txBox="1"/>
          <p:nvPr/>
        </p:nvSpPr>
        <p:spPr>
          <a:xfrm>
            <a:off x="6890620" y="3134015"/>
            <a:ext cx="6737417" cy="637312"/>
          </a:xfrm>
          <a:prstGeom prst="rect">
            <a:avLst/>
          </a:prstGeom>
          <a:no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ctr" defTabSz="342900">
              <a:spcBef>
                <a:spcPct val="20000"/>
              </a:spcBef>
              <a:buClr>
                <a:srgbClr val="FF0000"/>
              </a:buClr>
              <a:buFont typeface="Arial" pitchFamily="34" charset="0"/>
              <a:buNone/>
              <a:defRPr>
                <a:latin typeface="Oracle Sans" panose="020B0503020204020204" pitchFamily="34" charset="0"/>
                <a:cs typeface="Oracle Sans" panose="020B0503020204020204" pitchFamily="34"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l"/>
            <a:r>
              <a:rPr lang="en-US" sz="2000" dirty="0"/>
              <a:t>Lesson 12: Introduction to Data Dictionary Views</a:t>
            </a:r>
          </a:p>
        </p:txBody>
      </p:sp>
      <p:sp>
        <p:nvSpPr>
          <p:cNvPr id="43" name="Isosceles Triangle 43">
            <a:extLst>
              <a:ext uri="{FF2B5EF4-FFF2-40B4-BE49-F238E27FC236}">
                <a16:creationId xmlns:a16="http://schemas.microsoft.com/office/drawing/2014/main" xmlns="" id="{1E70C3C1-DDBE-A544-97B8-CD0F460B8800}"/>
              </a:ext>
            </a:extLst>
          </p:cNvPr>
          <p:cNvSpPr>
            <a:spLocks noChangeAspect="1"/>
          </p:cNvSpPr>
          <p:nvPr/>
        </p:nvSpPr>
        <p:spPr bwMode="auto">
          <a:xfrm rot="5400000">
            <a:off x="6237620" y="4709104"/>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buFont typeface="Arial" pitchFamily="34" charset="0"/>
              <a:buNone/>
            </a:pPr>
            <a:endParaRPr lang="en-US" dirty="0">
              <a:latin typeface="Oracle Sans" panose="020B0503020204020204" pitchFamily="34" charset="0"/>
              <a:cs typeface="Oracle Sans" panose="020B0503020204020204" pitchFamily="34" charset="0"/>
            </a:endParaRPr>
          </a:p>
        </p:txBody>
      </p:sp>
      <p:sp>
        <p:nvSpPr>
          <p:cNvPr id="44" name="Isosceles Triangle 44">
            <a:extLst>
              <a:ext uri="{FF2B5EF4-FFF2-40B4-BE49-F238E27FC236}">
                <a16:creationId xmlns:a16="http://schemas.microsoft.com/office/drawing/2014/main" xmlns="" id="{71C5BFDE-74DD-8446-A088-08275B01121F}"/>
              </a:ext>
            </a:extLst>
          </p:cNvPr>
          <p:cNvSpPr>
            <a:spLocks noChangeAspect="1"/>
          </p:cNvSpPr>
          <p:nvPr/>
        </p:nvSpPr>
        <p:spPr bwMode="auto">
          <a:xfrm rot="5400000">
            <a:off x="6237620" y="6246424"/>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cs typeface="Oracle Sans" panose="020B0503020204020204" pitchFamily="34" charset="0"/>
            </a:endParaRPr>
          </a:p>
        </p:txBody>
      </p:sp>
      <p:sp>
        <p:nvSpPr>
          <p:cNvPr id="45" name="Isosceles Triangle 46">
            <a:extLst>
              <a:ext uri="{FF2B5EF4-FFF2-40B4-BE49-F238E27FC236}">
                <a16:creationId xmlns:a16="http://schemas.microsoft.com/office/drawing/2014/main" xmlns="" id="{2EC040DC-479A-D840-B530-45D89F608C43}"/>
              </a:ext>
            </a:extLst>
          </p:cNvPr>
          <p:cNvSpPr>
            <a:spLocks noChangeAspect="1"/>
          </p:cNvSpPr>
          <p:nvPr/>
        </p:nvSpPr>
        <p:spPr bwMode="auto">
          <a:xfrm rot="5400000">
            <a:off x="6237620" y="3171784"/>
            <a:ext cx="440700" cy="293798"/>
          </a:xfrm>
          <a:prstGeom prst="triangle">
            <a:avLst/>
          </a:prstGeom>
          <a:solidFill>
            <a:srgbClr val="F3F5F6"/>
          </a:solidFill>
          <a:ln w="28575" cap="flat" cmpd="sng" algn="ctr">
            <a:solidFill>
              <a:srgbClr val="B4C3C9"/>
            </a:solid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algn="ctr" defTabSz="342900">
              <a:spcBef>
                <a:spcPct val="20000"/>
              </a:spcBef>
              <a:buClr>
                <a:srgbClr val="FF0000"/>
              </a:buClr>
            </a:pPr>
            <a:endParaRPr lang="en-US" dirty="0">
              <a:latin typeface="Oracle Sans" panose="020B0503020204020204" pitchFamily="34" charset="0"/>
            </a:endParaRPr>
          </a:p>
        </p:txBody>
      </p:sp>
      <p:sp>
        <p:nvSpPr>
          <p:cNvPr id="41" name="TextBox 40">
            <a:extLst>
              <a:ext uri="{FF2B5EF4-FFF2-40B4-BE49-F238E27FC236}">
                <a16:creationId xmlns:a16="http://schemas.microsoft.com/office/drawing/2014/main" xmlns="" id="{2E314B6E-CE21-D64A-9B58-03A476EA421C}"/>
              </a:ext>
            </a:extLst>
          </p:cNvPr>
          <p:cNvSpPr txBox="1"/>
          <p:nvPr/>
        </p:nvSpPr>
        <p:spPr>
          <a:xfrm>
            <a:off x="6985011" y="4655947"/>
            <a:ext cx="6124925"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Lesson 13: Creating Sequences, Synonyms, and Indexes</a:t>
            </a:r>
          </a:p>
        </p:txBody>
      </p:sp>
      <p:sp>
        <p:nvSpPr>
          <p:cNvPr id="42" name="TextBox 41">
            <a:extLst>
              <a:ext uri="{FF2B5EF4-FFF2-40B4-BE49-F238E27FC236}">
                <a16:creationId xmlns:a16="http://schemas.microsoft.com/office/drawing/2014/main" xmlns="" id="{DA3B4358-FC13-DE48-9BA6-2D38F8701A7E}"/>
              </a:ext>
            </a:extLst>
          </p:cNvPr>
          <p:cNvSpPr txBox="1"/>
          <p:nvPr/>
        </p:nvSpPr>
        <p:spPr>
          <a:xfrm>
            <a:off x="6941421" y="6193266"/>
            <a:ext cx="6124925"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pPr defTabSz="342900" fontAlgn="auto">
              <a:spcBef>
                <a:spcPts val="0"/>
              </a:spcBef>
              <a:spcAft>
                <a:spcPts val="0"/>
              </a:spcAft>
            </a:pPr>
            <a:r>
              <a:rPr lang="en-US" sz="2000" b="0" dirty="0">
                <a:solidFill>
                  <a:schemeClr val="tx1">
                    <a:lumMod val="75000"/>
                  </a:schemeClr>
                </a:solidFill>
                <a:latin typeface="Oracle Sans" panose="020B0503020204020204" pitchFamily="34" charset="0"/>
                <a:cs typeface="Oracle Sans" panose="020B0503020204020204" pitchFamily="34" charset="0"/>
              </a:rPr>
              <a:t>Lesson 14: Creating Views</a:t>
            </a:r>
          </a:p>
        </p:txBody>
      </p:sp>
      <p:sp>
        <p:nvSpPr>
          <p:cNvPr id="46" name="TextBox 45">
            <a:extLst>
              <a:ext uri="{FF2B5EF4-FFF2-40B4-BE49-F238E27FC236}">
                <a16:creationId xmlns:a16="http://schemas.microsoft.com/office/drawing/2014/main" xmlns="" id="{80ECB8C8-DFA4-C346-B8F3-3F0BB21E349B}"/>
              </a:ext>
            </a:extLst>
          </p:cNvPr>
          <p:cNvSpPr txBox="1"/>
          <p:nvPr/>
        </p:nvSpPr>
        <p:spPr>
          <a:xfrm>
            <a:off x="568370" y="6295628"/>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Unit 6: User Access</a:t>
            </a:r>
          </a:p>
        </p:txBody>
      </p:sp>
      <p:sp>
        <p:nvSpPr>
          <p:cNvPr id="47" name="TextBox 46">
            <a:extLst>
              <a:ext uri="{FF2B5EF4-FFF2-40B4-BE49-F238E27FC236}">
                <a16:creationId xmlns:a16="http://schemas.microsoft.com/office/drawing/2014/main" xmlns="" id="{51528B55-2416-6F4C-8779-DC785FFF8C34}"/>
              </a:ext>
            </a:extLst>
          </p:cNvPr>
          <p:cNvSpPr txBox="1"/>
          <p:nvPr/>
        </p:nvSpPr>
        <p:spPr>
          <a:xfrm>
            <a:off x="568370" y="7839734"/>
            <a:ext cx="3319046" cy="400110"/>
          </a:xfrm>
          <a:prstGeom prst="rect">
            <a:avLst/>
          </a:prstGeom>
          <a:noFill/>
        </p:spPr>
        <p:txBody>
          <a:bodyPr wrap="square" rtlCol="0"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a:lstStyle>
          <a:p>
            <a:r>
              <a:rPr lang="en-US" sz="2000" dirty="0">
                <a:latin typeface="Oracle Sans" panose="020B0503020204020204" pitchFamily="34" charset="0"/>
                <a:cs typeface="Oracle Sans" panose="020B0503020204020204" pitchFamily="34" charset="0"/>
              </a:rPr>
              <a:t>Unit 7: Advanced Queries</a:t>
            </a:r>
          </a:p>
        </p:txBody>
      </p:sp>
    </p:spTree>
    <p:custDataLst>
      <p:tags r:id="rId1"/>
    </p:custDataLst>
    <p:extLst>
      <p:ext uri="{BB962C8B-B14F-4D97-AF65-F5344CB8AC3E}">
        <p14:creationId xmlns:p14="http://schemas.microsoft.com/office/powerpoint/2010/main" val="21186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5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NOTEHDR" val="Reasons to Use Option Files"/>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NOTEHDR" val="Reasons to Use Option Files"/>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NOTEHDR" val="Reasons to Use Option Files"/>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NOTEHDR" val="MySQL Websites"/>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NOTEHDR" val="Community Resources"/>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NOTEHDR" val="Reasons to Use Option Files"/>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NOTEHDR" val="Reasons to Use Option Files"/>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781</TotalTime>
  <Words>7692</Words>
  <Application>Microsoft Office PowerPoint</Application>
  <PresentationFormat>Custom</PresentationFormat>
  <Paragraphs>819</Paragraphs>
  <Slides>58</Slides>
  <Notes>58</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9" baseType="lpstr">
      <vt:lpstr>Arial Unicode MS</vt:lpstr>
      <vt:lpstr>ＭＳ Ｐゴシック</vt:lpstr>
      <vt:lpstr>Arial</vt:lpstr>
      <vt:lpstr>Calibri</vt:lpstr>
      <vt:lpstr>Courier New</vt:lpstr>
      <vt:lpstr>Georgia</vt:lpstr>
      <vt:lpstr>Oracle Sans</vt:lpstr>
      <vt:lpstr>Times New Roman</vt:lpstr>
      <vt:lpstr>ヒラギノ角ゴ Pro W3</vt:lpstr>
      <vt:lpstr>OU Redwood PowerPoint Template</vt:lpstr>
      <vt:lpstr>Document</vt:lpstr>
      <vt:lpstr>Introduction</vt:lpstr>
      <vt:lpstr>Lesson Objectives</vt:lpstr>
      <vt:lpstr>Lesson Agenda</vt:lpstr>
      <vt:lpstr>Course Objectives</vt:lpstr>
      <vt:lpstr>Icons Used in This Course</vt:lpstr>
      <vt:lpstr>Course Roadmap</vt:lpstr>
      <vt:lpstr>Course Roadmap</vt:lpstr>
      <vt:lpstr>Course Roadmap</vt:lpstr>
      <vt:lpstr>Course Roadmap</vt:lpstr>
      <vt:lpstr>Course Roadmap</vt:lpstr>
      <vt:lpstr>Course Roadmap</vt:lpstr>
      <vt:lpstr>Course Roadmap</vt:lpstr>
      <vt:lpstr>Appendixes and Practices Used in the Course</vt:lpstr>
      <vt:lpstr>Lesson Agenda</vt:lpstr>
      <vt:lpstr>Oracle Database 19c: Focus Areas</vt:lpstr>
      <vt:lpstr>Oracle Database 19c </vt:lpstr>
      <vt:lpstr>PowerPoint Presentation</vt:lpstr>
      <vt:lpstr>MySQL: A Modern Database for the Digital Age </vt:lpstr>
      <vt:lpstr>High Scalability with MySQL</vt:lpstr>
      <vt:lpstr>MySQL-Supported Operating Systems</vt:lpstr>
      <vt:lpstr>MySQL Enterprise Edition</vt:lpstr>
      <vt:lpstr>Why MySQL Enterprise Edition?</vt:lpstr>
      <vt:lpstr>Oracle Premier Support for MySQL</vt:lpstr>
      <vt:lpstr>MySQL and Oracle Integration</vt:lpstr>
      <vt:lpstr>Lesson Agenda</vt:lpstr>
      <vt:lpstr>Relational and Object Relational Database Management Systems</vt:lpstr>
      <vt:lpstr>Data Storage on Different Media</vt:lpstr>
      <vt:lpstr>Relational Database Concept</vt:lpstr>
      <vt:lpstr>Definition of a Relational Database</vt:lpstr>
      <vt:lpstr>Data Models</vt:lpstr>
      <vt:lpstr>Entity Relationship Model</vt:lpstr>
      <vt:lpstr>Entity Relationship Modeling Conventions</vt:lpstr>
      <vt:lpstr>PowerPoint Presentation</vt:lpstr>
      <vt:lpstr>Relating Multiple Tables</vt:lpstr>
      <vt:lpstr>Relational Database Terminology</vt:lpstr>
      <vt:lpstr>Lesson Agenda</vt:lpstr>
      <vt:lpstr>Human Resources (HR) Application</vt:lpstr>
      <vt:lpstr>Tables Used in This Course</vt:lpstr>
      <vt:lpstr>Tables Used in the Course</vt:lpstr>
      <vt:lpstr>Lesson Agenda</vt:lpstr>
      <vt:lpstr>Using SQL to Query Your Database</vt:lpstr>
      <vt:lpstr>How SQL Works</vt:lpstr>
      <vt:lpstr>SQL Statements Used in the Course</vt:lpstr>
      <vt:lpstr>Development Environments for SQL in Oracle</vt:lpstr>
      <vt:lpstr>Introduction to Oracle Live SQL</vt:lpstr>
      <vt:lpstr>Development Environments for SQL in MySQL</vt:lpstr>
      <vt:lpstr>Lesson Agenda</vt:lpstr>
      <vt:lpstr>Oracle Database Documentation</vt:lpstr>
      <vt:lpstr>Additional Resources for Oracle</vt:lpstr>
      <vt:lpstr>Oracle University: Oracle SQL Training</vt:lpstr>
      <vt:lpstr>Oracle SQL Certification</vt:lpstr>
      <vt:lpstr>MySQL Websites</vt:lpstr>
      <vt:lpstr>MySQL Community Resources</vt:lpstr>
      <vt:lpstr>Oracle University: MySQL Training</vt:lpstr>
      <vt:lpstr>MySQL Certification</vt:lpstr>
      <vt:lpstr>Summary</vt:lpstr>
      <vt:lpstr>Practice 1: Overview</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Bhargavi</dc:creator>
  <cp:keywords>OU Redwood PowerPoint Template</cp:keywords>
  <dc:description>Oracle University Production Services PowerPoint Template</dc:description>
  <cp:lastModifiedBy>Pavithran Adka</cp:lastModifiedBy>
  <cp:revision>79</cp:revision>
  <cp:lastPrinted>2002-03-28T23:57:22Z</cp:lastPrinted>
  <dcterms:created xsi:type="dcterms:W3CDTF">2020-05-18T07:09:31Z</dcterms:created>
  <dcterms:modified xsi:type="dcterms:W3CDTF">2020-06-21T09:00:39Z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